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78" r:id="rId3"/>
    <p:sldId id="265" r:id="rId4"/>
    <p:sldId id="266" r:id="rId6"/>
    <p:sldId id="261" r:id="rId7"/>
    <p:sldId id="263" r:id="rId8"/>
    <p:sldId id="290" r:id="rId9"/>
    <p:sldId id="289" r:id="rId10"/>
    <p:sldId id="325" r:id="rId11"/>
    <p:sldId id="301" r:id="rId12"/>
    <p:sldId id="323" r:id="rId13"/>
    <p:sldId id="269" r:id="rId14"/>
    <p:sldId id="270" r:id="rId15"/>
    <p:sldId id="268" r:id="rId16"/>
    <p:sldId id="271" r:id="rId17"/>
    <p:sldId id="262" r:id="rId18"/>
    <p:sldId id="303" r:id="rId19"/>
    <p:sldId id="304" r:id="rId20"/>
    <p:sldId id="305" r:id="rId21"/>
    <p:sldId id="306" r:id="rId22"/>
    <p:sldId id="291" r:id="rId23"/>
    <p:sldId id="292" r:id="rId24"/>
    <p:sldId id="307" r:id="rId25"/>
    <p:sldId id="308" r:id="rId26"/>
    <p:sldId id="324" r:id="rId27"/>
    <p:sldId id="326" r:id="rId2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nder" initials="t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æ æ ·å¼ï¼ç½æ ¼å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2" Type="http://schemas.openxmlformats.org/officeDocument/2006/relationships/commentAuthors" Target="commentAuthors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10T23:21:45.772" idx="1">
    <p:pos x="1331" y="512"/>
    <p:text>8bit=1byte
4byte=1word
2^10byte(B)=1Kibibyte(KB)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10T23:34:35.333" idx="2">
    <p:pos x="1352" y="626"/>
    <p:text>构成磁盘上的磁道的基本单位是扇区，是磁盘上数据读写的最小单位。</p:text>
  </p:cm>
  <p:cm authorId="1" dt="2016-12-10T23:39:42.505" idx="3">
    <p:pos x="4573" y="909"/>
    <p:text>虚拟存储器中，块被称为页。</p:text>
  </p:cm>
</p:cmLst>
</file>

<file path=ppt/media/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B61F6-F5AE-4FF7-BBB8-33434500FC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1.xml"/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2.xml"/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63"/>
          <a:stretch>
            <a:fillRect/>
          </a:stretch>
        </p:blipFill>
        <p:spPr>
          <a:xfrm>
            <a:off x="1" y="0"/>
            <a:ext cx="6192982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486400" y="0"/>
            <a:ext cx="706583" cy="3519055"/>
          </a:xfrm>
          <a:custGeom>
            <a:avLst/>
            <a:gdLst>
              <a:gd name="connsiteX0" fmla="*/ 0 w 997527"/>
              <a:gd name="connsiteY0" fmla="*/ 0 h 3519055"/>
              <a:gd name="connsiteX1" fmla="*/ 997527 w 997527"/>
              <a:gd name="connsiteY1" fmla="*/ 0 h 3519055"/>
              <a:gd name="connsiteX2" fmla="*/ 997527 w 997527"/>
              <a:gd name="connsiteY2" fmla="*/ 3519055 h 3519055"/>
              <a:gd name="connsiteX3" fmla="*/ 0 w 997527"/>
              <a:gd name="connsiteY3" fmla="*/ 3519055 h 3519055"/>
              <a:gd name="connsiteX4" fmla="*/ 0 w 997527"/>
              <a:gd name="connsiteY4" fmla="*/ 0 h 3519055"/>
              <a:gd name="connsiteX0-1" fmla="*/ 0 w 997527"/>
              <a:gd name="connsiteY0-2" fmla="*/ 0 h 3519055"/>
              <a:gd name="connsiteX1-3" fmla="*/ 997527 w 997527"/>
              <a:gd name="connsiteY1-4" fmla="*/ 0 h 3519055"/>
              <a:gd name="connsiteX2-5" fmla="*/ 997527 w 997527"/>
              <a:gd name="connsiteY2-6" fmla="*/ 3519055 h 3519055"/>
              <a:gd name="connsiteX3-7" fmla="*/ 0 w 997527"/>
              <a:gd name="connsiteY3-8" fmla="*/ 2951018 h 3519055"/>
              <a:gd name="connsiteX4-9" fmla="*/ 0 w 997527"/>
              <a:gd name="connsiteY4-10" fmla="*/ 0 h 35190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97527" h="3519055">
                <a:moveTo>
                  <a:pt x="0" y="0"/>
                </a:moveTo>
                <a:lnTo>
                  <a:pt x="997527" y="0"/>
                </a:lnTo>
                <a:lnTo>
                  <a:pt x="997527" y="3519055"/>
                </a:lnTo>
                <a:lnTo>
                  <a:pt x="0" y="295101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486400" y="3519055"/>
            <a:ext cx="706583" cy="3338945"/>
          </a:xfrm>
          <a:custGeom>
            <a:avLst/>
            <a:gdLst>
              <a:gd name="connsiteX0" fmla="*/ 0 w 997527"/>
              <a:gd name="connsiteY0" fmla="*/ 0 h 3338945"/>
              <a:gd name="connsiteX1" fmla="*/ 997527 w 997527"/>
              <a:gd name="connsiteY1" fmla="*/ 0 h 3338945"/>
              <a:gd name="connsiteX2" fmla="*/ 997527 w 997527"/>
              <a:gd name="connsiteY2" fmla="*/ 3338945 h 3338945"/>
              <a:gd name="connsiteX3" fmla="*/ 0 w 997527"/>
              <a:gd name="connsiteY3" fmla="*/ 3338945 h 3338945"/>
              <a:gd name="connsiteX4" fmla="*/ 0 w 997527"/>
              <a:gd name="connsiteY4" fmla="*/ 0 h 3338945"/>
              <a:gd name="connsiteX0-1" fmla="*/ 13854 w 997527"/>
              <a:gd name="connsiteY0-2" fmla="*/ 457200 h 3338945"/>
              <a:gd name="connsiteX1-3" fmla="*/ 997527 w 997527"/>
              <a:gd name="connsiteY1-4" fmla="*/ 0 h 3338945"/>
              <a:gd name="connsiteX2-5" fmla="*/ 997527 w 997527"/>
              <a:gd name="connsiteY2-6" fmla="*/ 3338945 h 3338945"/>
              <a:gd name="connsiteX3-7" fmla="*/ 0 w 997527"/>
              <a:gd name="connsiteY3-8" fmla="*/ 3338945 h 3338945"/>
              <a:gd name="connsiteX4-9" fmla="*/ 13854 w 997527"/>
              <a:gd name="connsiteY4-10" fmla="*/ 457200 h 333894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97527" h="3338945">
                <a:moveTo>
                  <a:pt x="13854" y="457200"/>
                </a:moveTo>
                <a:lnTo>
                  <a:pt x="997527" y="0"/>
                </a:lnTo>
                <a:lnTo>
                  <a:pt x="997527" y="3338945"/>
                </a:lnTo>
                <a:lnTo>
                  <a:pt x="0" y="3338945"/>
                </a:lnTo>
                <a:lnTo>
                  <a:pt x="13854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62000" y="1165225"/>
            <a:ext cx="6302375" cy="1188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  <a:latin typeface="Segoe UI Emoji" panose="020B0502040204020203" pitchFamily="34" charset="0"/>
                <a:cs typeface="Segoe UI Black" panose="020B0A02040204020203" pitchFamily="34" charset="0"/>
              </a:rPr>
              <a:t>计算机组成</a:t>
            </a:r>
            <a:endParaRPr lang="zh-CN" altLang="en-US" sz="7200" dirty="0">
              <a:ln w="31750">
                <a:solidFill>
                  <a:schemeClr val="bg1"/>
                </a:solidFill>
              </a:ln>
              <a:solidFill>
                <a:schemeClr val="bg1"/>
              </a:solidFill>
              <a:latin typeface="Segoe UI Emoji" panose="020B05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349240" y="1165225"/>
            <a:ext cx="5532755" cy="1188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7200" b="1" dirty="0" err="1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与设计试题</a:t>
            </a:r>
            <a:endParaRPr lang="zh-CN" sz="7200" b="1" dirty="0" err="1" smtClean="0">
              <a:solidFill>
                <a:schemeClr val="accent1">
                  <a:lumMod val="75000"/>
                </a:schemeClr>
              </a:solidFill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14" name="直角三角形 13"/>
          <p:cNvSpPr/>
          <p:nvPr/>
        </p:nvSpPr>
        <p:spPr>
          <a:xfrm>
            <a:off x="0" y="1873598"/>
            <a:ext cx="1771649" cy="4984402"/>
          </a:xfrm>
          <a:prstGeom prst="rtTriangle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直角三角形 26"/>
          <p:cNvSpPr/>
          <p:nvPr/>
        </p:nvSpPr>
        <p:spPr>
          <a:xfrm flipV="1">
            <a:off x="0" y="-43208"/>
            <a:ext cx="1302326" cy="3885427"/>
          </a:xfrm>
          <a:prstGeom prst="rtTriangle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939280" y="3842385"/>
            <a:ext cx="5532755" cy="8229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4800" b="1" dirty="0" err="1" smtClean="0">
                <a:solidFill>
                  <a:schemeClr val="tx1"/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计科五班</a:t>
            </a:r>
            <a:endParaRPr lang="zh-CN" sz="4800" b="1" dirty="0" err="1" smtClean="0">
              <a:solidFill>
                <a:schemeClr val="tx1"/>
              </a:solidFill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5580" y="113030"/>
            <a:ext cx="11828780" cy="652018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x-none" altLang="zh-CN" sz="4400" b="1">
                <a:sym typeface="+mn-ea"/>
              </a:rPr>
              <a:t>写出</a:t>
            </a:r>
            <a:r>
              <a:rPr lang="zh-CN" altLang="en-US" sz="4400" b="1">
                <a:sym typeface="+mn-ea"/>
              </a:rPr>
              <a:t>三</a:t>
            </a:r>
            <a:r>
              <a:rPr lang="x-none" altLang="zh-CN" sz="4400" b="1">
                <a:sym typeface="+mn-ea"/>
              </a:rPr>
              <a:t>类MIPS</a:t>
            </a:r>
            <a:r>
              <a:rPr lang="zh-CN" altLang="en-US" sz="4400" b="1">
                <a:sym typeface="+mn-ea"/>
              </a:rPr>
              <a:t>指令</a:t>
            </a:r>
            <a:endParaRPr lang="zh-CN" altLang="en-US" sz="4400" b="1">
              <a:sym typeface="+mn-ea"/>
            </a:endParaRPr>
          </a:p>
          <a:p>
            <a:r>
              <a:rPr lang="zh-CN" altLang="en-US" sz="4400" b="1">
                <a:sym typeface="+mn-ea"/>
              </a:rPr>
              <a:t>存储器访问指令</a:t>
            </a:r>
            <a:endParaRPr lang="zh-CN" altLang="en-US" sz="4400" b="1">
              <a:sym typeface="+mn-ea"/>
            </a:endParaRPr>
          </a:p>
          <a:p>
            <a:r>
              <a:rPr lang="zh-CN" altLang="en-US" sz="4400" b="1">
                <a:sym typeface="+mn-ea"/>
              </a:rPr>
              <a:t>算术逻辑指令</a:t>
            </a:r>
            <a:endParaRPr lang="zh-CN" altLang="en-US" sz="4400" b="1">
              <a:sym typeface="+mn-ea"/>
            </a:endParaRPr>
          </a:p>
          <a:p>
            <a:r>
              <a:rPr lang="zh-CN" altLang="en-US" sz="4400" b="1">
                <a:sym typeface="+mn-ea"/>
              </a:rPr>
              <a:t>分支指令</a:t>
            </a:r>
            <a:endParaRPr lang="zh-CN" altLang="en-US" sz="4400" b="1">
              <a:sym typeface="+mn-ea"/>
            </a:endParaRPr>
          </a:p>
          <a:p>
            <a:endParaRPr lang="zh-CN" altLang="en-US" sz="4400" b="1"/>
          </a:p>
          <a:p>
            <a:endParaRPr lang="zh-CN" altLang="en-US" sz="4400" b="1"/>
          </a:p>
          <a:p>
            <a:endParaRPr lang="zh-CN" altLang="en-US" sz="4400" b="1"/>
          </a:p>
          <a:p>
            <a:r>
              <a:rPr lang="x-none" altLang="zh-CN" sz="4400" b="1">
                <a:sym typeface="+mn-ea"/>
              </a:rPr>
              <a:t>请简述CACHE地址中三个组成部分的含义。</a:t>
            </a:r>
            <a:endParaRPr lang="x-none" altLang="zh-CN" sz="4400" b="1"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30705" y="517525"/>
            <a:ext cx="9829165" cy="5161915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200" b="1" dirty="0">
                <a:solidFill>
                  <a:schemeClr val="tx1"/>
                </a:solidFill>
              </a:rPr>
              <a:t>**.</a:t>
            </a:r>
            <a:r>
              <a:rPr sz="3200" b="1" dirty="0">
                <a:solidFill>
                  <a:schemeClr val="tx1"/>
                </a:solidFill>
              </a:rPr>
              <a:t>已知某计算机主存容量为64KB，cache容量为4KB，每个字块是512B，cache的替换策略为最近最少使用（LRU）。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1.给出在直接映射方式下主存地址字段中各段的位数。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答案：主存容量64KB=2</a:t>
            </a:r>
            <a:r>
              <a:rPr sz="3200" b="1" baseline="30000" dirty="0">
                <a:solidFill>
                  <a:schemeClr val="tx1"/>
                </a:solidFill>
              </a:rPr>
              <a:t>16</a:t>
            </a:r>
            <a:r>
              <a:rPr sz="3200" b="1" dirty="0">
                <a:solidFill>
                  <a:schemeClr val="tx1"/>
                </a:solidFill>
              </a:rPr>
              <a:t>B，则地址为16位。字块大小为512B=2</a:t>
            </a:r>
            <a:r>
              <a:rPr sz="3200" b="1" baseline="30000" dirty="0">
                <a:solidFill>
                  <a:schemeClr val="tx1"/>
                </a:solidFill>
              </a:rPr>
              <a:t>9</a:t>
            </a:r>
            <a:r>
              <a:rPr sz="3200" b="1" dirty="0">
                <a:solidFill>
                  <a:schemeClr val="tx1"/>
                </a:solidFill>
              </a:rPr>
              <a:t>B，故字块内地址为9位。Cache可容纳2</a:t>
            </a:r>
            <a:r>
              <a:rPr sz="3200" b="1" baseline="30000" dirty="0">
                <a:solidFill>
                  <a:schemeClr val="tx1"/>
                </a:solidFill>
              </a:rPr>
              <a:t>3</a:t>
            </a:r>
            <a:r>
              <a:rPr sz="3200" b="1" dirty="0">
                <a:solidFill>
                  <a:schemeClr val="tx1"/>
                </a:solidFill>
              </a:rPr>
              <a:t>块，故缓存字块地址为3位。剩下的四位为主存字块标记。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endParaRPr sz="2800" b="1" dirty="0">
              <a:solidFill>
                <a:schemeClr val="tx1"/>
              </a:solidFill>
            </a:endParaRPr>
          </a:p>
          <a:p>
            <a:pPr algn="l"/>
            <a:endParaRPr sz="2800" b="1" dirty="0">
              <a:solidFill>
                <a:schemeClr val="tx1"/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1830070" y="4535170"/>
          <a:ext cx="9498965" cy="1417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6110"/>
                <a:gridCol w="3166745"/>
                <a:gridCol w="3166110"/>
              </a:tblGrid>
              <a:tr h="70866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主存字块标记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缓存字块地址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字块内地址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/>
                </a:tc>
              </a:tr>
              <a:tr h="70866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/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/>
        </p:nvGraphicFramePr>
        <p:xfrm>
          <a:off x="1779905" y="2606675"/>
          <a:ext cx="9911080" cy="3622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3670"/>
                <a:gridCol w="1062990"/>
                <a:gridCol w="1059815"/>
                <a:gridCol w="1061720"/>
                <a:gridCol w="1059815"/>
                <a:gridCol w="1058545"/>
                <a:gridCol w="1062990"/>
                <a:gridCol w="1059815"/>
                <a:gridCol w="1061720"/>
              </a:tblGrid>
              <a:tr h="443865">
                <a:tc rowSpan="2"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主存地址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8"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Cache块中的内容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43230"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组00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组00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组01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组01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组10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组10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组11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组11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3865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00F1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00F1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7525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0AF2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00F1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0AF2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2595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14F3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00F1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0AF2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14F3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3865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20F5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00F1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20F5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0AF2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14F3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3230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01F6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01F6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20F5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0AF2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14F3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3865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3AF8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01F6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20F5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0AF2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3AF8</a:t>
                      </a: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14F3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556000" y="4131945"/>
            <a:ext cx="5080000" cy="5715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en-US" altLang="zh-CN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              </a:t>
            </a:r>
            <a:endParaRPr lang="zh-CN" altLang="en-US"/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1140460" y="167640"/>
            <a:ext cx="10855325" cy="3133090"/>
          </a:xfrm>
        </p:spPr>
        <p:txBody>
          <a:bodyPr>
            <a:normAutofit/>
          </a:bodyPr>
          <a:p>
            <a:pPr marL="0" indent="0" algn="l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**.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假设</a:t>
            </a:r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cache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初始为空，采用二路组相联的方式映射，若</a:t>
            </a:r>
            <a:r>
              <a:rPr lang="en-US" altLang="zh-CN" sz="32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CPU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按如下顺序访问</a:t>
            </a:r>
            <a:r>
              <a:rPr lang="en-US" altLang="zh-CN" sz="32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6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个内存地址，</a:t>
            </a:r>
            <a:r>
              <a:rPr lang="en-US" altLang="zh-CN" sz="32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00F1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32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0AF2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32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14F3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32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20F5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32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01F6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32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3AF8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，依次写出每次访问时，</a:t>
            </a:r>
            <a:r>
              <a:rPr lang="en-US" altLang="zh-CN" sz="32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cache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中保存的内容的地址。</a:t>
            </a:r>
            <a:endParaRPr lang="zh-CN" altLang="en-US" sz="32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0" indent="0" algn="l"/>
            <a:r>
              <a:rPr lang="en-US" altLang="zh-CN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	</a:t>
            </a:r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答案：</a:t>
            </a:r>
            <a:endParaRPr lang="zh-CN" altLang="en-US" sz="32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endParaRPr sz="32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45310" y="181610"/>
            <a:ext cx="9788525" cy="6623685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1"/>
                </a:solidFill>
              </a:rPr>
              <a:t>**.</a:t>
            </a:r>
            <a:r>
              <a:rPr sz="3200" b="1" dirty="0">
                <a:solidFill>
                  <a:schemeClr val="tx1"/>
                </a:solidFill>
              </a:rPr>
              <a:t>对于一个32位地址的直接映射的cache设计，下面的地址位用来访问cache。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endParaRPr lang="zh-CN" altLang="en-US" sz="32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en-US" sz="32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（1）cache行大小是多少（单位为字）。</a:t>
            </a:r>
            <a:endParaRPr sz="3200" b="1" dirty="0">
              <a:solidFill>
                <a:schemeClr val="tx1"/>
              </a:solidFill>
            </a:endParaRPr>
          </a:p>
          <a:p>
            <a:pPr algn="l">
              <a:lnSpc>
                <a:spcPct val="80000"/>
              </a:lnSpc>
            </a:pPr>
            <a:r>
              <a:rPr sz="3200" b="1" dirty="0">
                <a:solidFill>
                  <a:schemeClr val="tx1"/>
                </a:solidFill>
              </a:rPr>
              <a:t>（2）cache有多少项？</a:t>
            </a:r>
            <a:endParaRPr sz="3200" b="1" dirty="0">
              <a:solidFill>
                <a:schemeClr val="tx1"/>
              </a:solidFill>
            </a:endParaRPr>
          </a:p>
          <a:p>
            <a:pPr algn="l">
              <a:lnSpc>
                <a:spcPct val="80000"/>
              </a:lnSpc>
            </a:pPr>
            <a:r>
              <a:rPr sz="3200" b="1" dirty="0">
                <a:solidFill>
                  <a:schemeClr val="tx1"/>
                </a:solidFill>
              </a:rPr>
              <a:t>（3）这样的cache执行时所需的总位数与数据储存位数之间的比率是多少？下表记录了cache访问的内存地址（其中每个内存地址存储了4字的数据）。</a:t>
            </a:r>
            <a:endParaRPr sz="3200" b="1" dirty="0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</a:pPr>
            <a:endParaRPr lang="zh-CN" altLang="en-US" sz="32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（4）在a的方式下有多少块被替换？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（5）在a的方式下命中率是多少？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endParaRPr sz="3200" b="1" dirty="0">
              <a:solidFill>
                <a:schemeClr val="tx1"/>
              </a:solidFill>
            </a:endParaRPr>
          </a:p>
        </p:txBody>
      </p:sp>
      <p:graphicFrame>
        <p:nvGraphicFramePr>
          <p:cNvPr id="12" name="表格 11"/>
          <p:cNvGraphicFramePr/>
          <p:nvPr/>
        </p:nvGraphicFramePr>
        <p:xfrm>
          <a:off x="1976755" y="4632325"/>
          <a:ext cx="7560310" cy="5219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82526"/>
                <a:gridCol w="1129730"/>
                <a:gridCol w="1079332"/>
                <a:gridCol w="1130229"/>
                <a:gridCol w="1619246"/>
                <a:gridCol w="1619247"/>
              </a:tblGrid>
              <a:tr h="521970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地址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FAA1</a:t>
                      </a:r>
                      <a:endParaRPr lang="x-none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FBA1</a:t>
                      </a:r>
                      <a:endParaRPr lang="x-none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FCA1</a:t>
                      </a:r>
                      <a:endParaRPr lang="x-none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CAA1</a:t>
                      </a:r>
                      <a:endParaRPr lang="x-none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CBA2</a:t>
                      </a:r>
                      <a:endParaRPr lang="x-none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表格 12"/>
          <p:cNvGraphicFramePr/>
          <p:nvPr/>
        </p:nvGraphicFramePr>
        <p:xfrm>
          <a:off x="2204720" y="1050290"/>
          <a:ext cx="9201150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99335"/>
                <a:gridCol w="2299970"/>
                <a:gridCol w="2298700"/>
                <a:gridCol w="2303145"/>
              </a:tblGrid>
              <a:tr h="426720"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标记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索引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偏移量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6720"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31-10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9-4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3-0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6720"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b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31-12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11-5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8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4-0</a:t>
                      </a:r>
                      <a:endParaRPr lang="zh-CN" altLang="en-US" sz="28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30705" y="200025"/>
            <a:ext cx="9985375" cy="6456045"/>
          </a:xfrm>
        </p:spPr>
        <p:txBody>
          <a:bodyPr>
            <a:normAutofit lnSpcReduction="10000"/>
          </a:bodyPr>
          <a:lstStyle/>
          <a:p>
            <a:pPr algn="l"/>
            <a:r>
              <a:rPr sz="2800" b="1" dirty="0">
                <a:solidFill>
                  <a:schemeClr val="tx1"/>
                </a:solidFill>
              </a:rPr>
              <a:t>答案：</a:t>
            </a:r>
            <a:endParaRPr sz="2800" b="1" dirty="0">
              <a:solidFill>
                <a:schemeClr val="tx1"/>
              </a:solidFill>
            </a:endParaRPr>
          </a:p>
          <a:p>
            <a:pPr algn="l"/>
            <a:r>
              <a:rPr sz="2800" b="1" dirty="0">
                <a:solidFill>
                  <a:schemeClr val="tx1"/>
                </a:solidFill>
              </a:rPr>
              <a:t>（1）a: 4  b: 8（2）a: 2^6   b: 2^7</a:t>
            </a:r>
            <a:endParaRPr sz="2800" b="1" dirty="0">
              <a:solidFill>
                <a:schemeClr val="tx1"/>
              </a:solidFill>
            </a:endParaRPr>
          </a:p>
          <a:p>
            <a:pPr algn="l"/>
            <a:r>
              <a:rPr sz="2800" b="1" dirty="0">
                <a:solidFill>
                  <a:schemeClr val="tx1"/>
                </a:solidFill>
              </a:rPr>
              <a:t>（3）a: [(1+22+8*2^4)*2^6]/（8*2^4*2^6=1.17</a:t>
            </a:r>
            <a:endParaRPr sz="2800" b="1" dirty="0">
              <a:solidFill>
                <a:schemeClr val="tx1"/>
              </a:solidFill>
            </a:endParaRPr>
          </a:p>
          <a:p>
            <a:pPr algn="l"/>
            <a:r>
              <a:rPr sz="2800" b="1" dirty="0">
                <a:solidFill>
                  <a:schemeClr val="tx1"/>
                </a:solidFill>
              </a:rPr>
              <a:t>b: [(1+20+8*2^5)*2^7]/（8*2^5）*2^7=1.08</a:t>
            </a:r>
            <a:endParaRPr sz="2800" b="1" dirty="0">
              <a:solidFill>
                <a:schemeClr val="tx1"/>
              </a:solidFill>
            </a:endParaRPr>
          </a:p>
          <a:p>
            <a:pPr algn="l"/>
            <a:r>
              <a:rPr sz="2800" b="1" dirty="0">
                <a:solidFill>
                  <a:schemeClr val="tx1"/>
                </a:solidFill>
              </a:rPr>
              <a:t>（4）</a:t>
            </a:r>
            <a:r>
              <a:rPr lang="x-none" sz="2800" b="1" dirty="0">
                <a:solidFill>
                  <a:schemeClr val="tx1"/>
                </a:solidFill>
              </a:rPr>
              <a:t>1</a:t>
            </a:r>
            <a:r>
              <a:rPr sz="2800" b="1" dirty="0">
                <a:solidFill>
                  <a:schemeClr val="tx1"/>
                </a:solidFill>
              </a:rPr>
              <a:t>块被替换</a:t>
            </a:r>
            <a:endParaRPr lang="zh-CN" altLang="en-US" sz="2400" b="1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sz="2800" b="1" dirty="0">
              <a:solidFill>
                <a:schemeClr val="tx1"/>
              </a:solidFill>
            </a:endParaRPr>
          </a:p>
          <a:p>
            <a:pPr algn="l"/>
            <a:endParaRPr sz="2800" b="1" dirty="0">
              <a:solidFill>
                <a:schemeClr val="tx1"/>
              </a:solidFill>
            </a:endParaRPr>
          </a:p>
          <a:p>
            <a:pPr algn="l"/>
            <a:endParaRPr sz="2800" b="1" dirty="0">
              <a:solidFill>
                <a:schemeClr val="tx1"/>
              </a:solidFill>
            </a:endParaRPr>
          </a:p>
          <a:p>
            <a:pPr algn="l"/>
            <a:endParaRPr sz="2800" b="1" dirty="0">
              <a:solidFill>
                <a:schemeClr val="tx1"/>
              </a:solidFill>
            </a:endParaRPr>
          </a:p>
          <a:p>
            <a:pPr algn="l"/>
            <a:endParaRPr sz="2800" b="1" dirty="0">
              <a:solidFill>
                <a:schemeClr val="tx1"/>
              </a:solidFill>
            </a:endParaRPr>
          </a:p>
          <a:p>
            <a:pPr algn="l"/>
            <a:endParaRPr sz="2800" b="1" dirty="0">
              <a:solidFill>
                <a:schemeClr val="tx1"/>
              </a:solidFill>
            </a:endParaRPr>
          </a:p>
          <a:p>
            <a:pPr algn="l"/>
            <a:r>
              <a:rPr sz="2800" b="1" dirty="0">
                <a:solidFill>
                  <a:schemeClr val="tx1"/>
                </a:solidFill>
              </a:rPr>
              <a:t>（5）命中率0.2</a:t>
            </a:r>
            <a:endParaRPr sz="2800" b="1" dirty="0">
              <a:solidFill>
                <a:schemeClr val="tx1"/>
              </a:solidFill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2006600" y="2458085"/>
          <a:ext cx="9103995" cy="27305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3810"/>
                <a:gridCol w="1430020"/>
                <a:gridCol w="776605"/>
                <a:gridCol w="1616710"/>
                <a:gridCol w="1621155"/>
                <a:gridCol w="1303020"/>
                <a:gridCol w="1082675"/>
              </a:tblGrid>
              <a:tr h="379095">
                <a:tc rowSpan="2"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被访问的内存地址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命中/缺失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引用后cache中的内容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93700">
                <a:tc vMerge="1"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......</a:t>
                      </a:r>
                      <a:endParaRPr lang="x-none" altLang="zh-CN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x-none" altLang="zh-CN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101010</a:t>
                      </a:r>
                      <a:endParaRPr lang="x-none" altLang="zh-CN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101011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101</a:t>
                      </a:r>
                      <a:r>
                        <a:rPr lang="x-none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100</a:t>
                      </a:r>
                      <a:endParaRPr lang="x-none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......</a:t>
                      </a:r>
                      <a:endParaRPr lang="x-none" altLang="zh-CN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9095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FAA1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缺失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主存[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FAA1</a:t>
                      </a: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8460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FAB1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缺失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主存[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FAA1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主存[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FAB1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2595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FAC1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缺失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主存[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FAA1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主存[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FAB1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FAC1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8460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CAA1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命中</a:t>
                      </a:r>
                      <a:endParaRPr lang="x-none" altLang="zh-CN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主存[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FAA1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主存[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FAB1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FAC1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9095"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CAA2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ctr">
                        <a:buNone/>
                      </a:pPr>
                      <a:r>
                        <a:rPr lang="x-none" altLang="zh-CN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缺失,替换</a:t>
                      </a:r>
                      <a:endParaRPr lang="x-none" altLang="zh-CN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主存[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FAA2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主存[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FAB1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r>
                        <a:rPr lang="zh-CN" altLang="en-US" sz="24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主[</a:t>
                      </a:r>
                      <a:r>
                        <a:rPr lang="x-none" altLang="zh-CN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FAC1</a:t>
                      </a:r>
                      <a:r>
                        <a:rPr lang="zh-CN" altLang="en-US" sz="24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]</a:t>
                      </a: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algn="l">
                        <a:buNone/>
                      </a:pPr>
                      <a:endParaRPr lang="zh-CN" altLang="en-US" sz="24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08100" y="137160"/>
            <a:ext cx="10382885" cy="2221865"/>
          </a:xfrm>
        </p:spPr>
        <p:txBody>
          <a:bodyPr>
            <a:normAutofit/>
          </a:bodyPr>
          <a:p>
            <a:pPr algn="l"/>
            <a:r>
              <a:rPr lang="en-US" altLang="zh-CN" sz="2800" b="1">
                <a:sym typeface="+mn-ea"/>
              </a:rPr>
              <a:t>**.</a:t>
            </a:r>
            <a:r>
              <a:rPr lang="zh-CN" altLang="en-US" sz="2800" b="1">
                <a:sym typeface="+mn-ea"/>
              </a:rPr>
              <a:t>某</a:t>
            </a:r>
            <a:r>
              <a:rPr lang="en-US" altLang="zh-CN" sz="2800" b="1">
                <a:sym typeface="+mn-ea"/>
              </a:rPr>
              <a:t>cache</a:t>
            </a:r>
            <a:r>
              <a:rPr lang="zh-CN" altLang="en-US" sz="2800" b="1">
                <a:sym typeface="+mn-ea"/>
              </a:rPr>
              <a:t>的行数为</a:t>
            </a:r>
            <a:r>
              <a:rPr lang="en-US" altLang="zh-CN" sz="2800" b="1">
                <a:sym typeface="+mn-ea"/>
              </a:rPr>
              <a:t>4</a:t>
            </a:r>
            <a:r>
              <a:rPr lang="zh-CN" altLang="en-US" sz="2800" b="1">
                <a:sym typeface="+mn-ea"/>
              </a:rPr>
              <a:t>，采用全相联的地址映射，</a:t>
            </a:r>
            <a:r>
              <a:rPr lang="en-US" altLang="zh-CN" sz="2800" b="1">
                <a:sym typeface="+mn-ea"/>
              </a:rPr>
              <a:t>LRU</a:t>
            </a:r>
            <a:r>
              <a:rPr lang="zh-CN" altLang="en-US" sz="2800" b="1">
                <a:sym typeface="+mn-ea"/>
              </a:rPr>
              <a:t>替换算法；假设初始式</a:t>
            </a:r>
            <a:r>
              <a:rPr lang="en-US" altLang="zh-CN" sz="2800" b="1">
                <a:sym typeface="+mn-ea"/>
              </a:rPr>
              <a:t>cache</a:t>
            </a:r>
            <a:r>
              <a:rPr lang="zh-CN" altLang="en-US" sz="2800" b="1">
                <a:sym typeface="+mn-ea"/>
              </a:rPr>
              <a:t>为空，现主存中的块访问序列为（</a:t>
            </a:r>
            <a:r>
              <a:rPr lang="en-US" altLang="zh-CN" sz="2800" b="1">
                <a:sym typeface="+mn-ea"/>
              </a:rPr>
              <a:t>3,5,7,3,8,20,7,11</a:t>
            </a:r>
            <a:r>
              <a:rPr lang="zh-CN" altLang="en-US" sz="2800" b="1">
                <a:sym typeface="+mn-ea"/>
              </a:rPr>
              <a:t>）。</a:t>
            </a:r>
            <a:br>
              <a:rPr lang="zh-CN" altLang="en-US" sz="2800" b="1">
                <a:sym typeface="+mn-ea"/>
              </a:rPr>
            </a:br>
            <a:r>
              <a:rPr lang="en-US" altLang="zh-CN" sz="2800" b="1">
                <a:sym typeface="+mn-ea"/>
              </a:rPr>
              <a:t>1. </a:t>
            </a:r>
            <a:r>
              <a:rPr lang="zh-CN" altLang="en-US" sz="2800" b="1">
                <a:sym typeface="+mn-ea"/>
              </a:rPr>
              <a:t>用示意图画出该访问序列中各块写入和换出</a:t>
            </a:r>
            <a:r>
              <a:rPr lang="en-US" altLang="zh-CN" sz="2800" b="1">
                <a:sym typeface="+mn-ea"/>
              </a:rPr>
              <a:t>cache</a:t>
            </a:r>
            <a:r>
              <a:rPr lang="zh-CN" altLang="en-US" sz="2800" b="1">
                <a:sym typeface="+mn-ea"/>
              </a:rPr>
              <a:t>的过程。</a:t>
            </a:r>
            <a:endParaRPr lang="zh-CN" altLang="en-US" sz="2800" b="1">
              <a:sym typeface="+mn-ea"/>
            </a:endParaRPr>
          </a:p>
          <a:p>
            <a:pPr algn="l"/>
            <a:r>
              <a:rPr lang="en-US" altLang="zh-CN" sz="2800" b="1">
                <a:sym typeface="+mn-ea"/>
              </a:rPr>
              <a:t>2. </a:t>
            </a:r>
            <a:r>
              <a:rPr lang="zh-CN" altLang="en-US" sz="2800" b="1">
                <a:sym typeface="+mn-ea"/>
              </a:rPr>
              <a:t>对该块访问序列而言，</a:t>
            </a:r>
            <a:r>
              <a:rPr lang="en-US" altLang="zh-CN" sz="2800" b="1">
                <a:sym typeface="+mn-ea"/>
              </a:rPr>
              <a:t>cache</a:t>
            </a:r>
            <a:r>
              <a:rPr lang="zh-CN" altLang="en-US" sz="2800" b="1">
                <a:sym typeface="+mn-ea"/>
              </a:rPr>
              <a:t>命中率是多少？</a:t>
            </a:r>
            <a:endParaRPr lang="zh-CN" altLang="en-US" sz="2800" b="1"/>
          </a:p>
          <a:p>
            <a:pPr algn="l"/>
            <a:endParaRPr lang="zh-CN" altLang="en-US" b="1"/>
          </a:p>
        </p:txBody>
      </p:sp>
      <p:sp>
        <p:nvSpPr>
          <p:cNvPr id="4" name="文本框 3"/>
          <p:cNvSpPr txBox="1"/>
          <p:nvPr/>
        </p:nvSpPr>
        <p:spPr>
          <a:xfrm>
            <a:off x="2181860" y="2247900"/>
            <a:ext cx="9402445" cy="856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1. </a:t>
            </a:r>
            <a:r>
              <a:rPr lang="zh-CN" altLang="en-US" sz="3200" b="1"/>
              <a:t>访问块写入和换出</a:t>
            </a:r>
            <a:r>
              <a:rPr lang="en-US" altLang="zh-CN" sz="3200" b="1"/>
              <a:t>cache</a:t>
            </a:r>
            <a:r>
              <a:rPr lang="zh-CN" altLang="en-US" sz="3200" b="1"/>
              <a:t>的过程示意图：</a:t>
            </a:r>
            <a:endParaRPr lang="zh-CN" altLang="en-US" sz="3200" b="1"/>
          </a:p>
          <a:p>
            <a:endParaRPr lang="zh-CN" altLang="en-US" b="1"/>
          </a:p>
        </p:txBody>
      </p:sp>
      <p:sp>
        <p:nvSpPr>
          <p:cNvPr id="6" name="文本框 5"/>
          <p:cNvSpPr txBox="1"/>
          <p:nvPr/>
        </p:nvSpPr>
        <p:spPr>
          <a:xfrm>
            <a:off x="2726055" y="5587365"/>
            <a:ext cx="8328025" cy="8534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/>
          </a:p>
          <a:p>
            <a:r>
              <a:rPr lang="en-US" altLang="zh-CN" sz="3200" b="1"/>
              <a:t>2. </a:t>
            </a:r>
            <a:r>
              <a:rPr lang="zh-CN" altLang="en-US" sz="3200" b="1"/>
              <a:t>命中次数为</a:t>
            </a:r>
            <a:r>
              <a:rPr lang="en-US" altLang="zh-CN" sz="3200" b="1"/>
              <a:t>2</a:t>
            </a:r>
            <a:r>
              <a:rPr lang="zh-CN" altLang="en-US" sz="3200" b="1"/>
              <a:t>，故命中率</a:t>
            </a:r>
            <a:r>
              <a:rPr lang="en-US" altLang="zh-CN" sz="3200" b="1"/>
              <a:t>=2/8=25%</a:t>
            </a:r>
            <a:endParaRPr lang="zh-CN" altLang="en-US" sz="3200" b="1"/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870" y="2780030"/>
            <a:ext cx="6318250" cy="31851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14605" y="0"/>
            <a:ext cx="12197715" cy="6802120"/>
          </a:xfrm>
        </p:spPr>
        <p:txBody>
          <a:bodyPr>
            <a:normAutofit fontScale="90000" lnSpcReduction="20000"/>
          </a:bodyPr>
          <a:p>
            <a:endParaRPr lang="zh-CN" altLang="en-US" b="1"/>
          </a:p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设主存访问时间需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70ns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，下表是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P1,P2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的处理器一级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cache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的数据：</a:t>
            </a:r>
            <a:endParaRPr lang="zh-CN" altLang="en-US" sz="3600" b="1"/>
          </a:p>
          <a:p>
            <a:endParaRPr lang="zh-CN" altLang="en-US" b="1"/>
          </a:p>
          <a:p>
            <a:endParaRPr lang="zh-CN" altLang="en-US" b="1"/>
          </a:p>
          <a:p>
            <a:endParaRPr lang="zh-CN" altLang="en-US" b="1"/>
          </a:p>
          <a:p>
            <a:endParaRPr lang="zh-CN" altLang="en-US" b="1"/>
          </a:p>
          <a:p>
            <a:endParaRPr lang="zh-CN" altLang="en-US" b="1"/>
          </a:p>
          <a:p>
            <a:endParaRPr lang="zh-CN" altLang="en-US" b="1"/>
          </a:p>
          <a:p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问题：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1.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假设一级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cache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的命中时间决定了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P1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和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P2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的周期时间，他们各自的时钟频率是多少？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2.P1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和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P2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各自的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AMAT</a:t>
            </a:r>
            <a:r>
              <a:rPr lang="zh-CN" altLang="en-US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（平均存储器访问时间）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分别是多少？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zh-CN" altLang="en-US" sz="3600" b="1"/>
              <a:t>3.假定基本CPI为1.0，P1和P2各自总的CPI分别是多少？</a:t>
            </a:r>
            <a:endParaRPr lang="zh-CN" altLang="en-US" sz="3600" b="1"/>
          </a:p>
          <a:p>
            <a:r>
              <a:rPr lang="zh-CN" altLang="en-US" sz="3600" b="1"/>
              <a:t>   哪个处理器更快？</a:t>
            </a:r>
            <a:endParaRPr lang="zh-CN" altLang="en-US" sz="3600" b="1"/>
          </a:p>
          <a:p>
            <a:endParaRPr lang="zh-CN" altLang="en-US" sz="3600" b="1"/>
          </a:p>
        </p:txBody>
      </p:sp>
      <p:graphicFrame>
        <p:nvGraphicFramePr>
          <p:cNvPr id="0" name="表格 -1"/>
          <p:cNvGraphicFramePr/>
          <p:nvPr/>
        </p:nvGraphicFramePr>
        <p:xfrm>
          <a:off x="200025" y="1157605"/>
          <a:ext cx="11861800" cy="26085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6885"/>
                <a:gridCol w="3348355"/>
                <a:gridCol w="3442335"/>
                <a:gridCol w="4594225"/>
              </a:tblGrid>
              <a:tr h="819785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一级</a:t>
                      </a: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cache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容量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一级</a:t>
                      </a: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cache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缺失率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一级</a:t>
                      </a: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cache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命中时间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cap="flat">
                      <a:noFill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8834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P1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1KB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11.4%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0.62ns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cap="flat">
                      <a:noFill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1026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P2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2KB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8.0%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cap="flat"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0.66ns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cap="flat">
                      <a:noFill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855" y="115570"/>
            <a:ext cx="12081510" cy="6569075"/>
          </a:xfrm>
        </p:spPr>
        <p:txBody>
          <a:bodyPr>
            <a:normAutofit lnSpcReduction="10000"/>
          </a:bodyPr>
          <a:p>
            <a:r>
              <a:rPr lang="zh-CN" altLang="en-US" sz="4800" b="1"/>
              <a:t>1.fp1=1/0.62=1.6GHZ;</a:t>
            </a:r>
            <a:endParaRPr lang="zh-CN" altLang="en-US" sz="4800" b="1"/>
          </a:p>
          <a:p>
            <a:r>
              <a:rPr lang="zh-CN" altLang="en-US" sz="4800" b="1"/>
              <a:t>   fp2=1/0.66=1.5GHZ.</a:t>
            </a:r>
            <a:endParaRPr lang="zh-CN" altLang="en-US" sz="4800" b="1"/>
          </a:p>
          <a:p>
            <a:r>
              <a:rPr lang="zh-CN" altLang="en-US" sz="4800" b="1"/>
              <a:t>2.P1:0.62+11.4%*70=8.6ns;</a:t>
            </a:r>
            <a:endParaRPr lang="zh-CN" altLang="en-US" sz="4800" b="1"/>
          </a:p>
          <a:p>
            <a:r>
              <a:rPr lang="zh-CN" altLang="en-US" sz="4800" b="1"/>
              <a:t>   P2:0.66+8%*70=5.6ns</a:t>
            </a:r>
            <a:endParaRPr lang="zh-CN" altLang="en-US" sz="4800" b="1"/>
          </a:p>
          <a:p>
            <a:r>
              <a:rPr lang="zh-CN" altLang="en-US" sz="4800" b="1"/>
              <a:t>3.P1: CPI=1.0+11.4%*（70/0.62）=13.9;</a:t>
            </a:r>
            <a:endParaRPr lang="zh-CN" altLang="en-US" sz="4800" b="1"/>
          </a:p>
          <a:p>
            <a:r>
              <a:rPr lang="zh-CN" altLang="en-US" sz="4800" b="1"/>
              <a:t>   P2: CPI=1.0+8%*(70/0.66)=9.5;</a:t>
            </a:r>
            <a:endParaRPr lang="zh-CN" altLang="en-US" sz="4800" b="1"/>
          </a:p>
          <a:p>
            <a:r>
              <a:rPr lang="zh-CN" altLang="en-US" sz="4800" b="1"/>
              <a:t>      故P2更快。</a:t>
            </a:r>
            <a:endParaRPr lang="zh-CN" altLang="en-US" sz="4800"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0645" y="104775"/>
            <a:ext cx="12023725" cy="6714490"/>
          </a:xfrm>
        </p:spPr>
        <p:txBody>
          <a:bodyPr>
            <a:normAutofit fontScale="90000" lnSpcReduction="20000"/>
          </a:bodyPr>
          <a:p>
            <a:endParaRPr lang="zh-CN" altLang="en-US" sz="3200" b="1"/>
          </a:p>
          <a:p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对下面的三个问题，我们考虑在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P1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中增加二级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cache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，以弥补一级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cache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容量的限制。在解决这些问题时，依然使用上表中一级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cache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的容量和命中时间。二级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cache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缺失率是它的局部缺失率。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endParaRPr lang="zh-CN" altLang="en-US" sz="32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endParaRPr lang="zh-CN" altLang="en-US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endParaRPr lang="zh-CN" altLang="en-US" b="1"/>
          </a:p>
          <a:p>
            <a:endParaRPr lang="zh-CN" altLang="en-US" b="1"/>
          </a:p>
          <a:p>
            <a:endParaRPr lang="zh-CN" altLang="en-US" sz="3600" b="1"/>
          </a:p>
          <a:p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4.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增加二级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cache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后，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P1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AMAT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是多少？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AMAT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是更好了还是更差了？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5.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假定基本的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CPI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为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1.0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，增加二级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cache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后，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P1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的总的</a:t>
            </a:r>
            <a:r>
              <a:rPr lang="en-US" altLang="zh-CN" sz="36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rPr>
              <a:t>CPI</a:t>
            </a: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是多少？</a:t>
            </a:r>
            <a:endParaRPr lang="zh-CN" altLang="en-US" sz="3600" b="1"/>
          </a:p>
          <a:p>
            <a:endParaRPr lang="zh-CN" altLang="en-US" sz="3600" b="1"/>
          </a:p>
        </p:txBody>
      </p:sp>
      <p:graphicFrame>
        <p:nvGraphicFramePr>
          <p:cNvPr id="0" name="表格 -1"/>
          <p:cNvGraphicFramePr/>
          <p:nvPr/>
        </p:nvGraphicFramePr>
        <p:xfrm>
          <a:off x="55245" y="2320290"/>
          <a:ext cx="12003405" cy="1392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51275"/>
                <a:gridCol w="3940810"/>
                <a:gridCol w="4211320"/>
              </a:tblGrid>
              <a:tr h="779145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二级</a:t>
                      </a: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cache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容量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二级</a:t>
                      </a: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cache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缺失率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二级</a:t>
                      </a: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cache</a:t>
                      </a:r>
                      <a:r>
                        <a:rPr lang="x-none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访问</a:t>
                      </a:r>
                      <a:r>
                        <a:rPr lang="zh-CN" altLang="en-US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时间</a:t>
                      </a:r>
                      <a:endParaRPr lang="zh-CN" altLang="en-US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cap="flat">
                      <a:noFill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341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512KB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98%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3200" b="0" u="none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3.22ns</a:t>
                      </a:r>
                      <a:endParaRPr lang="en-US" altLang="zh-CN" sz="3200" b="0" u="none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cap="flat">
                      <a:noFill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4445" y="114300"/>
            <a:ext cx="12177395" cy="6062980"/>
          </a:xfrm>
        </p:spPr>
        <p:txBody>
          <a:bodyPr/>
          <a:p>
            <a:r>
              <a:rPr lang="zh-CN" altLang="en-US" sz="4800" b="1"/>
              <a:t>4.AMAT=0.62+11.4%*3.22+11.4%*98%*70=8.8ns</a:t>
            </a:r>
            <a:endParaRPr lang="zh-CN" altLang="en-US" sz="4800" b="1"/>
          </a:p>
          <a:p>
            <a:r>
              <a:rPr lang="zh-CN" altLang="en-US" sz="4800" b="1"/>
              <a:t>  因为8.8&gt;8.6,故更差了。</a:t>
            </a:r>
            <a:endParaRPr lang="zh-CN" altLang="en-US" sz="4800" b="1"/>
          </a:p>
          <a:p>
            <a:endParaRPr lang="zh-CN" altLang="en-US" sz="4800" b="1"/>
          </a:p>
          <a:p>
            <a:endParaRPr lang="zh-CN" altLang="en-US" sz="4800" b="1"/>
          </a:p>
          <a:p>
            <a:r>
              <a:rPr lang="zh-CN" altLang="en-US" sz="4800" b="1"/>
              <a:t>5.CPI=1.0+3.22/0.62*11.4%+70/0.62*11.4%*98%=14.2</a:t>
            </a:r>
            <a:endParaRPr lang="zh-CN" altLang="en-US" sz="48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34060" y="266700"/>
            <a:ext cx="11073765" cy="2754630"/>
          </a:xfrm>
        </p:spPr>
        <p:txBody>
          <a:bodyPr>
            <a:noAutofit/>
          </a:bodyPr>
          <a:lstStyle/>
          <a:p>
            <a:pPr algn="l"/>
            <a:r>
              <a:rPr lang="en-US" sz="2500" b="1" dirty="0">
                <a:solidFill>
                  <a:schemeClr val="tx1"/>
                </a:solidFill>
              </a:rPr>
              <a:t>	</a:t>
            </a:r>
            <a:r>
              <a:rPr lang="en-US" sz="2800" b="1" dirty="0">
                <a:solidFill>
                  <a:schemeClr val="tx1"/>
                </a:solidFill>
              </a:rPr>
              <a:t>1.</a:t>
            </a:r>
            <a:r>
              <a:rPr sz="2800" b="1" dirty="0">
                <a:solidFill>
                  <a:schemeClr val="tx1"/>
                </a:solidFill>
              </a:rPr>
              <a:t>以下关于计算机中“位”的描述，正确的是（B）</a:t>
            </a:r>
            <a:endParaRPr sz="2800" b="1" dirty="0">
              <a:solidFill>
                <a:schemeClr val="tx1"/>
              </a:solidFill>
            </a:endParaRPr>
          </a:p>
          <a:p>
            <a:pPr algn="l"/>
            <a:r>
              <a:rPr lang="en-US" sz="2800" b="1" dirty="0">
                <a:solidFill>
                  <a:schemeClr val="tx1"/>
                </a:solidFill>
              </a:rPr>
              <a:t>	    </a:t>
            </a:r>
            <a:r>
              <a:rPr sz="2800" b="1" dirty="0">
                <a:solidFill>
                  <a:schemeClr val="tx1"/>
                </a:solidFill>
              </a:rPr>
              <a:t>A.用于计量存储容量和传输容量的一种计量单位。  </a:t>
            </a:r>
            <a:endParaRPr sz="2800" b="1" dirty="0">
              <a:solidFill>
                <a:schemeClr val="tx1"/>
              </a:solidFill>
            </a:endParaRPr>
          </a:p>
          <a:p>
            <a:pPr algn="l">
              <a:lnSpc>
                <a:spcPct val="80000"/>
              </a:lnSpc>
            </a:pPr>
            <a:r>
              <a:rPr lang="en-US" sz="2800" b="1" dirty="0">
                <a:solidFill>
                  <a:schemeClr val="tx1"/>
                </a:solidFill>
              </a:rPr>
              <a:t>	    </a:t>
            </a:r>
            <a:r>
              <a:rPr sz="2800" b="1" dirty="0">
                <a:solidFill>
                  <a:schemeClr val="tx1"/>
                </a:solidFill>
              </a:rPr>
              <a:t>B.计算机中的一位二进制数。</a:t>
            </a:r>
            <a:endParaRPr sz="2800" b="1" dirty="0">
              <a:solidFill>
                <a:schemeClr val="tx1"/>
              </a:solidFill>
            </a:endParaRPr>
          </a:p>
          <a:p>
            <a:pPr algn="l">
              <a:lnSpc>
                <a:spcPct val="80000"/>
              </a:lnSpc>
            </a:pPr>
            <a:r>
              <a:rPr lang="en-US" sz="2800" b="1" dirty="0">
                <a:solidFill>
                  <a:schemeClr val="tx1"/>
                </a:solidFill>
              </a:rPr>
              <a:t>	    </a:t>
            </a:r>
            <a:r>
              <a:rPr sz="2800" b="1" dirty="0">
                <a:solidFill>
                  <a:schemeClr val="tx1"/>
                </a:solidFill>
              </a:rPr>
              <a:t>C.在计算机中，作为一个整体来处理或运算的基本单位，由</a:t>
            </a:r>
            <a:r>
              <a:rPr lang="x-none" sz="2800" b="1" dirty="0">
                <a:solidFill>
                  <a:schemeClr val="tx1"/>
                </a:solidFill>
              </a:rPr>
              <a:t>		</a:t>
            </a:r>
            <a:r>
              <a:rPr sz="2800" b="1" dirty="0">
                <a:solidFill>
                  <a:schemeClr val="tx1"/>
                </a:solidFill>
              </a:rPr>
              <a:t>字节的整数倍构成。</a:t>
            </a:r>
            <a:endParaRPr sz="2800" b="1" dirty="0">
              <a:solidFill>
                <a:schemeClr val="tx1"/>
              </a:solidFill>
            </a:endParaRPr>
          </a:p>
          <a:p>
            <a:pPr algn="l">
              <a:lnSpc>
                <a:spcPct val="80000"/>
              </a:lnSpc>
            </a:pPr>
            <a:r>
              <a:rPr lang="en-US" sz="2800" b="1" dirty="0">
                <a:solidFill>
                  <a:schemeClr val="tx1"/>
                </a:solidFill>
              </a:rPr>
              <a:t>	     </a:t>
            </a:r>
            <a:r>
              <a:rPr sz="2800" b="1" dirty="0">
                <a:solidFill>
                  <a:schemeClr val="tx1"/>
                </a:solidFill>
              </a:rPr>
              <a:t>D.人们使用的记号，抽象意义上的一个符号。</a:t>
            </a:r>
            <a:endParaRPr sz="2800" b="1" dirty="0">
              <a:solidFill>
                <a:schemeClr val="tx1"/>
              </a:solidFill>
            </a:endParaRPr>
          </a:p>
        </p:txBody>
      </p:sp>
      <p:sp>
        <p:nvSpPr>
          <p:cNvPr id="6" name="副标题 2"/>
          <p:cNvSpPr>
            <a:spLocks noGrp="1"/>
          </p:cNvSpPr>
          <p:nvPr/>
        </p:nvSpPr>
        <p:spPr>
          <a:xfrm>
            <a:off x="1223010" y="3285490"/>
            <a:ext cx="10580370" cy="35166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b="1" dirty="0">
                <a:solidFill>
                  <a:schemeClr val="tx1"/>
                </a:solidFill>
              </a:rPr>
              <a:t>	</a:t>
            </a:r>
            <a:r>
              <a:rPr lang="en-US" altLang="zh-CN" sz="3200" b="1" dirty="0">
                <a:solidFill>
                  <a:schemeClr val="tx1"/>
                </a:solidFill>
              </a:rPr>
              <a:t>2.</a:t>
            </a:r>
            <a:r>
              <a:rPr lang="zh-CN" altLang="en-US" sz="3200" b="1" dirty="0">
                <a:solidFill>
                  <a:schemeClr val="tx1"/>
                </a:solidFill>
              </a:rPr>
              <a:t>     </a:t>
            </a:r>
            <a:r>
              <a:rPr lang="en-US" altLang="zh-CN" sz="3200" b="1" dirty="0">
                <a:solidFill>
                  <a:schemeClr val="tx1"/>
                </a:solidFill>
              </a:rPr>
              <a:t>		</a:t>
            </a:r>
            <a:r>
              <a:rPr lang="zh-CN" altLang="en-US" sz="3200" b="1" dirty="0">
                <a:solidFill>
                  <a:schemeClr val="tx1"/>
                </a:solidFill>
              </a:rPr>
              <a:t>指令数      时钟频率    </a:t>
            </a:r>
            <a:r>
              <a:rPr lang="en-US" altLang="zh-CN" sz="3200" b="1" dirty="0">
                <a:solidFill>
                  <a:schemeClr val="tx1"/>
                </a:solidFill>
              </a:rPr>
              <a:t>CPI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     </a:t>
            </a:r>
            <a:r>
              <a:rPr lang="zh-CN" altLang="en-US" sz="3200" b="1" dirty="0">
                <a:solidFill>
                  <a:schemeClr val="tx1"/>
                </a:solidFill>
              </a:rPr>
              <a:t>计算机</a:t>
            </a:r>
            <a:r>
              <a:rPr lang="en-US" altLang="zh-CN" sz="3200" b="1" dirty="0">
                <a:solidFill>
                  <a:schemeClr val="tx1"/>
                </a:solidFill>
              </a:rPr>
              <a:t>M   100</a:t>
            </a:r>
            <a:r>
              <a:rPr lang="zh-CN" altLang="en-US" sz="3200" b="1" dirty="0">
                <a:solidFill>
                  <a:schemeClr val="tx1"/>
                </a:solidFill>
              </a:rPr>
              <a:t>次</a:t>
            </a:r>
            <a:r>
              <a:rPr lang="en-US" altLang="zh-CN" sz="3200" b="1" dirty="0">
                <a:solidFill>
                  <a:schemeClr val="tx1"/>
                </a:solidFill>
              </a:rPr>
              <a:t>	  4GHz	    1.0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     </a:t>
            </a:r>
            <a:r>
              <a:rPr lang="zh-CN" altLang="en-US" sz="3200" b="1" dirty="0">
                <a:solidFill>
                  <a:schemeClr val="tx1"/>
                </a:solidFill>
              </a:rPr>
              <a:t>计算机</a:t>
            </a:r>
            <a:r>
              <a:rPr lang="en-US" altLang="zh-CN" sz="3200" b="1" dirty="0">
                <a:solidFill>
                  <a:schemeClr val="tx1"/>
                </a:solidFill>
              </a:rPr>
              <a:t>N 	80</a:t>
            </a:r>
            <a:r>
              <a:rPr lang="zh-CN" altLang="en-US" sz="3200" b="1" dirty="0">
                <a:solidFill>
                  <a:schemeClr val="tx1"/>
                </a:solidFill>
              </a:rPr>
              <a:t>次</a:t>
            </a:r>
            <a:r>
              <a:rPr lang="en-US" altLang="zh-CN" sz="3200" b="1" dirty="0">
                <a:solidFill>
                  <a:schemeClr val="tx1"/>
                </a:solidFill>
              </a:rPr>
              <a:t>	  4GHz	    1.1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</a:t>
            </a:r>
            <a:r>
              <a:rPr lang="zh-CN" altLang="en-US" sz="3200" b="1" dirty="0">
                <a:solidFill>
                  <a:schemeClr val="tx1"/>
                </a:solidFill>
              </a:rPr>
              <a:t>请问：哪台计算机</a:t>
            </a:r>
            <a:r>
              <a:rPr lang="en-US" altLang="zh-CN" sz="3200" b="1" dirty="0">
                <a:solidFill>
                  <a:schemeClr val="tx1"/>
                </a:solidFill>
              </a:rPr>
              <a:t>MIPS</a:t>
            </a:r>
            <a:r>
              <a:rPr lang="zh-CN" altLang="en-US" sz="3200" b="1" dirty="0">
                <a:solidFill>
                  <a:schemeClr val="tx1"/>
                </a:solidFill>
              </a:rPr>
              <a:t>值高？哪台计算机更快？（</a:t>
            </a:r>
            <a:r>
              <a:rPr lang="en-US" sz="3200" b="1" dirty="0">
                <a:solidFill>
                  <a:schemeClr val="tx1"/>
                </a:solidFill>
              </a:rPr>
              <a:t>A</a:t>
            </a:r>
            <a:r>
              <a:rPr lang="zh-CN" altLang="en-US" sz="3200" b="1" dirty="0">
                <a:solidFill>
                  <a:schemeClr val="tx1"/>
                </a:solidFill>
              </a:rPr>
              <a:t>）</a:t>
            </a:r>
            <a:endParaRPr lang="zh-CN" altLang="en-US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	A.M,N		</a:t>
            </a:r>
            <a:r>
              <a:rPr lang="zh-CN" altLang="en-US" sz="3200" b="1" dirty="0">
                <a:solidFill>
                  <a:schemeClr val="tx1"/>
                </a:solidFill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</a:rPr>
              <a:t>B.N,M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	C.</a:t>
            </a:r>
            <a:r>
              <a:rPr lang="en-US" sz="3200" b="1" dirty="0">
                <a:solidFill>
                  <a:schemeClr val="tx1"/>
                </a:solidFill>
              </a:rPr>
              <a:t>M,M</a:t>
            </a:r>
            <a:r>
              <a:rPr lang="en-US" altLang="zh-CN" sz="3200" b="1" dirty="0">
                <a:solidFill>
                  <a:schemeClr val="tx1"/>
                </a:solidFill>
              </a:rPr>
              <a:t>    	 C.N,N</a:t>
            </a:r>
            <a:endParaRPr lang="en-US" altLang="zh-CN" sz="32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7295" y="365760"/>
            <a:ext cx="10597515" cy="6107430"/>
          </a:xfrm>
        </p:spPr>
        <p:txBody>
          <a:bodyPr>
            <a:normAutofit fontScale="90000" lnSpcReduction="20000"/>
          </a:bodyPr>
          <a:p>
            <a:pPr algn="l"/>
            <a:r>
              <a:rPr lang="en-US" altLang="zh-CN" sz="3600" b="1">
                <a:sym typeface="+mn-ea"/>
              </a:rPr>
              <a:t>**.1.</a:t>
            </a:r>
            <a:r>
              <a:rPr lang="zh-CN" altLang="en-US" sz="3600" b="1">
                <a:sym typeface="+mn-ea"/>
              </a:rPr>
              <a:t>请采用</a:t>
            </a:r>
            <a:r>
              <a:rPr lang="en-US" altLang="zh-CN" sz="3600" b="1">
                <a:sym typeface="+mn-ea"/>
              </a:rPr>
              <a:t>IEEE754</a:t>
            </a:r>
            <a:r>
              <a:rPr lang="zh-CN" altLang="en-US" sz="3600" b="1">
                <a:sym typeface="+mn-ea"/>
              </a:rPr>
              <a:t>单精度格式写出八进制数</a:t>
            </a:r>
            <a:r>
              <a:rPr lang="en-US" altLang="zh-CN" sz="3600" b="1">
                <a:sym typeface="+mn-ea"/>
              </a:rPr>
              <a:t>25.4</a:t>
            </a:r>
            <a:r>
              <a:rPr lang="zh-CN" altLang="en-US" sz="3600" b="1">
                <a:sym typeface="+mn-ea"/>
              </a:rPr>
              <a:t>的二进制表达形式。</a:t>
            </a:r>
            <a:endParaRPr lang="zh-CN" altLang="en-US" sz="3600" b="1">
              <a:sym typeface="+mn-ea"/>
            </a:endParaRPr>
          </a:p>
          <a:p>
            <a:pPr algn="l"/>
            <a:r>
              <a:rPr lang="en-US" altLang="zh-CN" sz="3600" b="1">
                <a:sym typeface="+mn-ea"/>
              </a:rPr>
              <a:t>    2.</a:t>
            </a:r>
            <a:r>
              <a:rPr lang="zh-CN" altLang="en-US" sz="3600" b="1">
                <a:sym typeface="+mn-ea"/>
              </a:rPr>
              <a:t>取</a:t>
            </a:r>
            <a:r>
              <a:rPr lang="en-US" altLang="zh-CN" sz="3600" b="1">
                <a:sym typeface="+mn-ea"/>
              </a:rPr>
              <a:t>(1)</a:t>
            </a:r>
            <a:r>
              <a:rPr lang="zh-CN" altLang="en-US" sz="3600" b="1">
                <a:sym typeface="+mn-ea"/>
              </a:rPr>
              <a:t>中二进制数的整数部分并把它与十六进制无符</a:t>
            </a:r>
            <a:r>
              <a:rPr lang="en-US" altLang="zh-CN" sz="3600" b="1">
                <a:sym typeface="+mn-ea"/>
              </a:rPr>
              <a:t>		</a:t>
            </a:r>
            <a:r>
              <a:rPr lang="zh-CN" altLang="en-US" sz="3600" b="1">
                <a:sym typeface="+mn-ea"/>
              </a:rPr>
              <a:t>号八位整数</a:t>
            </a:r>
            <a:r>
              <a:rPr lang="en-US" altLang="zh-CN" sz="3600" b="1">
                <a:sym typeface="+mn-ea"/>
              </a:rPr>
              <a:t>14</a:t>
            </a:r>
            <a:r>
              <a:rPr lang="zh-CN" altLang="en-US" sz="3600" b="1">
                <a:sym typeface="+mn-ea"/>
              </a:rPr>
              <a:t>的乘积用改进后的硬件描述描述出来。</a:t>
            </a:r>
            <a:endParaRPr lang="zh-CN" altLang="en-US" sz="3600" b="1">
              <a:sym typeface="+mn-ea"/>
            </a:endParaRPr>
          </a:p>
          <a:p>
            <a:pPr algn="l"/>
            <a:r>
              <a:rPr lang="en-US" altLang="zh-CN" sz="2800" b="1">
                <a:sym typeface="+mn-ea"/>
              </a:rPr>
              <a:t>	</a:t>
            </a:r>
            <a:endParaRPr lang="en-US" altLang="zh-CN" sz="2800" b="1">
              <a:sym typeface="+mn-ea"/>
            </a:endParaRPr>
          </a:p>
          <a:p>
            <a:pPr algn="l"/>
            <a:r>
              <a:rPr lang="en-US" altLang="zh-CN" sz="2800" b="1">
                <a:sym typeface="+mn-ea"/>
              </a:rPr>
              <a:t>	   </a:t>
            </a:r>
            <a:r>
              <a:rPr lang="zh-CN" altLang="en-US" sz="3200" b="1">
                <a:sym typeface="+mn-ea"/>
              </a:rPr>
              <a:t>答案：</a:t>
            </a:r>
            <a:endParaRPr lang="zh-CN" altLang="en-US" sz="3200" b="1">
              <a:sym typeface="+mn-ea"/>
            </a:endParaRPr>
          </a:p>
          <a:p>
            <a:pPr algn="l"/>
            <a:r>
              <a:rPr lang="en-US" altLang="zh-CN" sz="3200" b="1">
                <a:sym typeface="+mn-ea"/>
              </a:rPr>
              <a:t>	</a:t>
            </a:r>
            <a:r>
              <a:rPr lang="zh-CN" altLang="en-US" sz="3200" b="1">
                <a:sym typeface="+mn-ea"/>
              </a:rPr>
              <a:t>①</a:t>
            </a:r>
            <a:r>
              <a:rPr lang="en-US" altLang="zh-CN" sz="3200" b="1">
                <a:sym typeface="+mn-ea"/>
              </a:rPr>
              <a:t>25.4</a:t>
            </a:r>
            <a:r>
              <a:rPr lang="en-US" altLang="zh-CN" sz="2000" b="1">
                <a:sym typeface="+mn-ea"/>
              </a:rPr>
              <a:t>8</a:t>
            </a:r>
            <a:r>
              <a:rPr lang="en-US" altLang="zh-CN" sz="3200" b="1">
                <a:sym typeface="+mn-ea"/>
              </a:rPr>
              <a:t>=21.5</a:t>
            </a:r>
            <a:r>
              <a:rPr lang="en-US" altLang="zh-CN" sz="2000" b="1">
                <a:sym typeface="+mn-ea"/>
              </a:rPr>
              <a:t>10</a:t>
            </a:r>
            <a:r>
              <a:rPr lang="en-US" altLang="zh-CN" sz="3200" b="1">
                <a:sym typeface="+mn-ea"/>
              </a:rPr>
              <a:t>=10101.1</a:t>
            </a:r>
            <a:r>
              <a:rPr lang="en-US" altLang="zh-CN" sz="2000" b="1">
                <a:sym typeface="+mn-ea"/>
              </a:rPr>
              <a:t>2</a:t>
            </a:r>
            <a:r>
              <a:rPr lang="en-US" altLang="zh-CN" sz="3200" b="1">
                <a:sym typeface="+mn-ea"/>
              </a:rPr>
              <a:t>=1.01011*2^4</a:t>
            </a:r>
            <a:endParaRPr lang="en-US" altLang="zh-CN" sz="3200" b="1">
              <a:sym typeface="+mn-ea"/>
            </a:endParaRPr>
          </a:p>
          <a:p>
            <a:pPr algn="l"/>
            <a:r>
              <a:rPr lang="en-US" altLang="zh-CN" sz="3200" b="1">
                <a:sym typeface="+mn-ea"/>
              </a:rPr>
              <a:t>		    =0   10000011   01011000000000000000000</a:t>
            </a:r>
            <a:endParaRPr lang="en-US" altLang="zh-CN" sz="3200" b="1">
              <a:sym typeface="+mn-ea"/>
            </a:endParaRPr>
          </a:p>
          <a:p>
            <a:pPr algn="l"/>
            <a:r>
              <a:rPr lang="en-US" altLang="zh-CN" sz="3200" b="1">
                <a:sym typeface="+mn-ea"/>
              </a:rPr>
              <a:t>	</a:t>
            </a:r>
            <a:r>
              <a:rPr lang="zh-CN" altLang="en-US" sz="3200" b="1">
                <a:sym typeface="+mn-ea"/>
              </a:rPr>
              <a:t>②</a:t>
            </a:r>
            <a:r>
              <a:rPr lang="en-US" altLang="zh-CN" sz="3200" b="1">
                <a:sym typeface="+mn-ea"/>
              </a:rPr>
              <a:t>25</a:t>
            </a:r>
            <a:r>
              <a:rPr lang="en-US" altLang="zh-CN" sz="2000" b="1">
                <a:sym typeface="+mn-ea"/>
              </a:rPr>
              <a:t>8</a:t>
            </a:r>
            <a:r>
              <a:rPr lang="en-US" altLang="zh-CN" sz="3200" b="1">
                <a:sym typeface="+mn-ea"/>
              </a:rPr>
              <a:t>=10101</a:t>
            </a:r>
            <a:r>
              <a:rPr lang="en-US" altLang="zh-CN" sz="2000" b="1">
                <a:sym typeface="+mn-ea"/>
              </a:rPr>
              <a:t>2</a:t>
            </a:r>
            <a:r>
              <a:rPr lang="en-US" altLang="zh-CN" sz="3200" b="1">
                <a:sym typeface="+mn-ea"/>
              </a:rPr>
              <a:t>=00010101</a:t>
            </a:r>
            <a:r>
              <a:rPr lang="en-US" altLang="zh-CN" sz="2000" b="1">
                <a:sym typeface="+mn-ea"/>
              </a:rPr>
              <a:t>2</a:t>
            </a:r>
            <a:endParaRPr lang="en-US" altLang="zh-CN" sz="3200" b="1">
              <a:sym typeface="+mn-ea"/>
            </a:endParaRPr>
          </a:p>
          <a:p>
            <a:pPr algn="l"/>
            <a:r>
              <a:rPr lang="en-US" altLang="zh-CN" sz="3200" b="1">
                <a:sym typeface="+mn-ea"/>
              </a:rPr>
              <a:t>	   14</a:t>
            </a:r>
            <a:r>
              <a:rPr lang="en-US" altLang="zh-CN" sz="2000" b="1">
                <a:sym typeface="+mn-ea"/>
              </a:rPr>
              <a:t>16</a:t>
            </a:r>
            <a:r>
              <a:rPr lang="en-US" altLang="zh-CN" sz="3200" b="1">
                <a:sym typeface="+mn-ea"/>
              </a:rPr>
              <a:t>=20</a:t>
            </a:r>
            <a:r>
              <a:rPr lang="en-US" altLang="zh-CN" sz="2000" b="1">
                <a:sym typeface="+mn-ea"/>
              </a:rPr>
              <a:t>10</a:t>
            </a:r>
            <a:r>
              <a:rPr lang="en-US" altLang="zh-CN" sz="3200" b="1">
                <a:sym typeface="+mn-ea"/>
              </a:rPr>
              <a:t>=10100</a:t>
            </a:r>
            <a:r>
              <a:rPr lang="en-US" altLang="zh-CN" sz="2000" b="1">
                <a:sym typeface="+mn-ea"/>
              </a:rPr>
              <a:t>2</a:t>
            </a:r>
            <a:r>
              <a:rPr lang="en-US" altLang="zh-CN" sz="3200" b="1">
                <a:sym typeface="+mn-ea"/>
              </a:rPr>
              <a:t>=00010100</a:t>
            </a:r>
            <a:endParaRPr lang="en-US" altLang="zh-CN" sz="3200" b="1">
              <a:sym typeface="+mn-ea"/>
            </a:endParaRPr>
          </a:p>
          <a:p>
            <a:pPr algn="l"/>
            <a:r>
              <a:rPr lang="en-US" altLang="zh-CN" sz="3200" b="1">
                <a:sym typeface="+mn-ea"/>
              </a:rPr>
              <a:t>	     </a:t>
            </a:r>
            <a:r>
              <a:rPr lang="zh-CN" altLang="en-US" sz="3200" b="1">
                <a:sym typeface="+mn-ea"/>
              </a:rPr>
              <a:t>硬件描述如下页：</a:t>
            </a:r>
            <a:endParaRPr lang="zh-CN" altLang="en-US" sz="3200" b="1"/>
          </a:p>
          <a:p>
            <a:pPr algn="l"/>
            <a:r>
              <a:rPr lang="en-US" altLang="zh-CN" sz="3200" b="1">
                <a:sym typeface="+mn-ea"/>
              </a:rPr>
              <a:t>	</a:t>
            </a:r>
            <a:r>
              <a:rPr lang="zh-CN" altLang="en-US" sz="3200" b="1">
                <a:sym typeface="+mn-ea"/>
              </a:rPr>
              <a:t>结果为</a:t>
            </a:r>
            <a:r>
              <a:rPr lang="en-US" altLang="zh-CN" sz="3200" b="1">
                <a:sym typeface="+mn-ea"/>
              </a:rPr>
              <a:t>0000  0001  1010  0100</a:t>
            </a:r>
            <a:endParaRPr lang="en-US" altLang="zh-CN" sz="3200" b="1"/>
          </a:p>
          <a:p>
            <a:pPr algn="l"/>
            <a:endParaRPr lang="en-US" altLang="zh-CN" sz="3200" b="1">
              <a:sym typeface="+mn-ea"/>
            </a:endParaRPr>
          </a:p>
          <a:p>
            <a:pPr algn="l"/>
            <a:endParaRPr lang="en-US" altLang="zh-CN" sz="3200" b="1"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aphicFrame>
        <p:nvGraphicFramePr>
          <p:cNvPr id="4" name="表格 3"/>
          <p:cNvGraphicFramePr/>
          <p:nvPr/>
        </p:nvGraphicFramePr>
        <p:xfrm>
          <a:off x="946150" y="-346075"/>
          <a:ext cx="10633710" cy="20546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070"/>
                <a:gridCol w="2259330"/>
                <a:gridCol w="2221865"/>
                <a:gridCol w="5084445"/>
              </a:tblGrid>
              <a:tr h="94742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2800"/>
                        <a:t>迭代次数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2800"/>
                        <a:t>步骤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2800"/>
                        <a:t>被乘数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2800"/>
                        <a:t>乘积</a:t>
                      </a:r>
                      <a:endParaRPr lang="zh-CN" altLang="en-US" sz="2800"/>
                    </a:p>
                  </a:txBody>
                  <a:tcPr/>
                </a:tc>
              </a:tr>
              <a:tr h="179832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初始化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00010101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0000 0000 0001 010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altLang="zh-CN" sz="2800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79832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0→乘积右移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00010101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0000 0000 0000 101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altLang="zh-CN" sz="2800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79832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0→乘积右移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00010101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0000 0000 </a:t>
                      </a: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0000 010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  <a:sym typeface="+mn-ea"/>
                        </a:rPr>
                        <a:t>1</a:t>
                      </a:r>
                      <a:endParaRPr lang="en-US" altLang="zh-CN" sz="2800" b="1">
                        <a:solidFill>
                          <a:srgbClr val="FF0000"/>
                        </a:solidFill>
                        <a:sym typeface="+mn-ea"/>
                      </a:endParaRPr>
                    </a:p>
                    <a:p>
                      <a:pPr algn="l">
                        <a:buNone/>
                      </a:pP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50520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1→乘积+被乘数   乘积右移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00010101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0001 010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</a:rPr>
                        <a:t>1 </a:t>
                      </a: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0000 0101</a:t>
                      </a:r>
                      <a:endParaRPr lang="en-US" altLang="zh-CN" sz="2800" b="1">
                        <a:solidFill>
                          <a:schemeClr val="tx1"/>
                        </a:solidFill>
                        <a:sym typeface="+mn-ea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0000 1010 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  <a:sym typeface="+mn-ea"/>
                        </a:rPr>
                        <a:t>1</a:t>
                      </a: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000 001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  <a:sym typeface="+mn-ea"/>
                        </a:rPr>
                        <a:t>0</a:t>
                      </a:r>
                      <a:endParaRPr lang="en-US" altLang="zh-CN" sz="2800" b="1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179832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0→乘积右移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00010101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0000 0101 0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  <a:sym typeface="+mn-ea"/>
                        </a:rPr>
                        <a:t>1</a:t>
                      </a: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00 000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  <a:sym typeface="+mn-ea"/>
                        </a:rPr>
                        <a:t>1</a:t>
                      </a:r>
                      <a:endParaRPr lang="en-US" altLang="zh-CN" sz="2800" b="1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50520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1→乘积+被乘数乘积右移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00010101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0001 1010 0100 0001</a:t>
                      </a:r>
                      <a:endParaRPr lang="en-US" altLang="zh-CN" sz="2800" b="1">
                        <a:solidFill>
                          <a:schemeClr val="tx1"/>
                        </a:solidFill>
                        <a:sym typeface="+mn-ea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0000 1101 00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  <a:sym typeface="+mn-ea"/>
                        </a:rPr>
                        <a:t>1</a:t>
                      </a: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0 000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  <a:sym typeface="+mn-ea"/>
                        </a:rPr>
                        <a:t>0</a:t>
                      </a:r>
                      <a:endParaRPr lang="en-US" altLang="zh-CN" sz="2800" b="1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179832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0→乘积右移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00010101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0000 0110 100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  <a:sym typeface="+mn-ea"/>
                        </a:rPr>
                        <a:t>1</a:t>
                      </a: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 0000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179832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0→乘积右移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00010101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0000 0011 0100 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  <a:sym typeface="+mn-ea"/>
                        </a:rPr>
                        <a:t>1</a:t>
                      </a: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 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179832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0→乘积右移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  <a:sym typeface="+mn-ea"/>
                        </a:rPr>
                        <a:t>00010101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0000 0001 1010 0</a:t>
                      </a:r>
                      <a:r>
                        <a:rPr lang="en-US" altLang="zh-CN" sz="2800" b="1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US" altLang="zh-CN" sz="2800" b="1">
                          <a:solidFill>
                            <a:schemeClr val="tx1"/>
                          </a:solidFill>
                        </a:rPr>
                        <a:t>00</a:t>
                      </a:r>
                      <a:endParaRPr lang="en-US" altLang="zh-CN" sz="2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6530" y="161290"/>
            <a:ext cx="11935460" cy="6015990"/>
          </a:xfrm>
        </p:spPr>
        <p:txBody>
          <a:bodyPr>
            <a:noAutofit/>
          </a:bodyPr>
          <a:p>
            <a:r>
              <a:rPr lang="zh-CN" altLang="en-US" sz="5400" b="1"/>
              <a:t>11、某磁盘存储器的转速为3000r/min，共有4个记录面，5道/mm，每道记录信息为12288B，最小磁道直径为230mm,共有275道，问：</a:t>
            </a:r>
            <a:endParaRPr lang="zh-CN" altLang="en-US" sz="5400" b="1"/>
          </a:p>
          <a:p>
            <a:r>
              <a:rPr lang="zh-CN" altLang="en-US" sz="5400" b="1"/>
              <a:t>(1) 磁盘存储器的存储容量是多少？</a:t>
            </a:r>
            <a:endParaRPr lang="zh-CN" altLang="en-US" sz="5400" b="1"/>
          </a:p>
          <a:p>
            <a:r>
              <a:rPr lang="zh-CN" altLang="en-US" sz="5400" b="1"/>
              <a:t>(2) 磁盘数据传输率是多少？</a:t>
            </a:r>
            <a:endParaRPr lang="zh-CN" altLang="en-US" sz="5400" b="1"/>
          </a:p>
          <a:p>
            <a:r>
              <a:rPr lang="zh-CN" altLang="en-US" sz="5400" b="1"/>
              <a:t>(3) 平均等待时间是多少？</a:t>
            </a:r>
            <a:endParaRPr lang="zh-CN" altLang="en-US" sz="5400"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102235" y="-2540"/>
            <a:ext cx="12255500" cy="6685280"/>
          </a:xfrm>
        </p:spPr>
        <p:txBody>
          <a:bodyPr>
            <a:noAutofit/>
          </a:bodyPr>
          <a:p>
            <a:r>
              <a:rPr lang="zh-CN" altLang="en-US" sz="4400" b="1"/>
              <a:t>(1)每道记录信息容量=12288字节，每个记录面信息容量=275×12288字节，共有4个记录面，所以磁盘存储器总容量为4×275×12288字节 = 13516800字节</a:t>
            </a:r>
            <a:endParaRPr lang="zh-CN" altLang="en-US" sz="4400" b="1"/>
          </a:p>
          <a:p>
            <a:r>
              <a:rPr lang="zh-CN" altLang="en-US" sz="4400" b="1"/>
              <a:t>(2)磁盘数据传输率</a:t>
            </a:r>
            <a:endParaRPr lang="zh-CN" altLang="en-US" sz="4400" b="1"/>
          </a:p>
          <a:p>
            <a:r>
              <a:rPr lang="zh-CN" altLang="en-US" sz="4400" b="1"/>
              <a:t>r = 3000/60 = 50周/秒</a:t>
            </a:r>
            <a:endParaRPr lang="zh-CN" altLang="en-US" sz="4400" b="1"/>
          </a:p>
          <a:p>
            <a:r>
              <a:rPr lang="zh-CN" altLang="en-US" sz="4400" b="1"/>
              <a:t>N = 12288字节（每道信息容量）</a:t>
            </a:r>
            <a:endParaRPr lang="zh-CN" altLang="en-US" sz="4400" b="1"/>
          </a:p>
          <a:p>
            <a:r>
              <a:rPr lang="zh-CN" altLang="en-US" sz="4400" b="1"/>
              <a:t>C = r×N = 50×12288 = 614400字节/秒</a:t>
            </a:r>
            <a:endParaRPr lang="zh-CN" altLang="en-US" sz="4400" b="1"/>
          </a:p>
          <a:p>
            <a:r>
              <a:rPr lang="zh-CN" altLang="en-US" sz="4400" b="1"/>
              <a:t>(3)平均等待时间 = 1/2r = 1/2×50 = 1/100秒= 10毫秒</a:t>
            </a:r>
            <a:endParaRPr lang="zh-CN" altLang="en-US" sz="4400" b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5270" y="46990"/>
            <a:ext cx="11098530" cy="6443345"/>
          </a:xfrm>
        </p:spPr>
        <p:txBody>
          <a:bodyPr>
            <a:normAutofit fontScale="80000"/>
          </a:bodyPr>
          <a:p>
            <a:pPr marL="0" indent="0">
              <a:buNone/>
            </a:pPr>
            <a:r>
              <a:rPr lang="x-none" altLang="zh-CN" sz="3600" b="1"/>
              <a:t>  sw		r16,12(r6)</a:t>
            </a:r>
            <a:endParaRPr lang="x-none" altLang="zh-CN" sz="3600" b="1"/>
          </a:p>
          <a:p>
            <a:r>
              <a:rPr lang="x-none" altLang="zh-CN" sz="3600" b="1"/>
              <a:t>lw		r16,8(r6)</a:t>
            </a:r>
            <a:endParaRPr lang="x-none" altLang="zh-CN" sz="3600" b="1"/>
          </a:p>
          <a:p>
            <a:r>
              <a:rPr lang="x-none" altLang="zh-CN" sz="3600" b="1"/>
              <a:t> beq	r5,r4,Labe1 #Assume r5!=r4</a:t>
            </a:r>
            <a:endParaRPr lang="x-none" altLang="zh-CN" sz="3600" b="1"/>
          </a:p>
          <a:p>
            <a:r>
              <a:rPr lang="x-none" altLang="zh-CN" sz="3600" b="1"/>
              <a:t>add		r5,r1,r4</a:t>
            </a:r>
            <a:endParaRPr lang="x-none" altLang="zh-CN" sz="3600" b="1"/>
          </a:p>
          <a:p>
            <a:r>
              <a:rPr lang="x-none" altLang="zh-CN" sz="3600" b="1"/>
              <a:t>slt		r5,r15,r4</a:t>
            </a:r>
            <a:endParaRPr lang="x-none" altLang="zh-CN" sz="3600" b="1"/>
          </a:p>
          <a:p>
            <a:r>
              <a:rPr lang="x-none" altLang="zh-CN" sz="3600" b="1"/>
              <a:t> 假设所有的分支都被正确预测（控制冒险完全被消除）且没有使用延迟时间槽，并且只有一个存储器（既存储指令又存储数据）。</a:t>
            </a:r>
            <a:endParaRPr lang="x-none" altLang="zh-CN" sz="3600" b="1"/>
          </a:p>
          <a:p>
            <a:pPr marL="0" indent="0">
              <a:buNone/>
            </a:pPr>
            <a:r>
              <a:rPr lang="x-none" altLang="zh-CN" sz="3600" b="1">
                <a:solidFill>
                  <a:srgbClr val="FF0000"/>
                </a:solidFill>
              </a:rPr>
              <a:t>如果一个时钟周期内同时取指和取数据就会发生结构冒险。</a:t>
            </a:r>
            <a:r>
              <a:rPr lang="x-none" altLang="zh-CN" sz="3600" b="1"/>
              <a:t>为保证前进，该冒险必须始终以有利于取数指令的方式解决。该指令序列在仅有一个存储器的五级流水线中执行的总时间是多少？我们知道插入nop指令可以消除数据冒险，可以用同样的方法消除这里的结构冒险吗？为什么？</a:t>
            </a:r>
            <a:endParaRPr lang="x-none" altLang="zh-CN" sz="3600" b="1"/>
          </a:p>
          <a:p>
            <a:endParaRPr lang="x-none" altLang="zh-CN" sz="3600" b="1"/>
          </a:p>
          <a:p>
            <a:endParaRPr lang="x-none" altLang="zh-CN" sz="3600" b="1"/>
          </a:p>
          <a:p>
            <a:endParaRPr lang="x-none" altLang="zh-CN" sz="3600" b="1"/>
          </a:p>
          <a:p>
            <a:endParaRPr lang="x-none" altLang="zh-CN" sz="3600" b="1"/>
          </a:p>
          <a:p>
            <a:endParaRPr lang="x-none" altLang="zh-CN" sz="3600" b="1"/>
          </a:p>
          <a:p>
            <a:endParaRPr lang="x-none" altLang="zh-CN" sz="3600" b="1"/>
          </a:p>
          <a:p>
            <a:endParaRPr lang="x-none" altLang="zh-CN" sz="3600"/>
          </a:p>
          <a:p>
            <a:endParaRPr lang="x-none" altLang="zh-CN"/>
          </a:p>
          <a:p>
            <a:endParaRPr lang="x-none" altLang="zh-C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深度截图201612112204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45" y="1240790"/>
            <a:ext cx="11818620" cy="26720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62430" y="270510"/>
            <a:ext cx="9706610" cy="2586990"/>
          </a:xfrm>
        </p:spPr>
        <p:txBody>
          <a:bodyPr/>
          <a:lstStyle/>
          <a:p>
            <a:pPr algn="l"/>
            <a:r>
              <a:rPr lang="en-US" sz="2800" b="1" dirty="0">
                <a:solidFill>
                  <a:schemeClr val="tx1"/>
                </a:solidFill>
              </a:rPr>
              <a:t>	</a:t>
            </a:r>
            <a:r>
              <a:rPr lang="en-US" sz="3200" b="1" dirty="0">
                <a:solidFill>
                  <a:schemeClr val="tx1"/>
                </a:solidFill>
              </a:rPr>
              <a:t>3.</a:t>
            </a:r>
            <a:r>
              <a:rPr lang="zh-CN" altLang="en-US" sz="3200" b="1" dirty="0">
                <a:solidFill>
                  <a:schemeClr val="tx1"/>
                </a:solidFill>
              </a:rPr>
              <a:t>存储</a:t>
            </a:r>
            <a:r>
              <a:rPr lang="x-none" altLang="zh-CN" sz="3200" b="1" dirty="0">
                <a:solidFill>
                  <a:schemeClr val="tx1"/>
                </a:solidFill>
              </a:rPr>
              <a:t>器层次</a:t>
            </a:r>
            <a:r>
              <a:rPr lang="zh-CN" altLang="en-US" sz="3200" b="1" dirty="0">
                <a:solidFill>
                  <a:schemeClr val="tx1"/>
                </a:solidFill>
              </a:rPr>
              <a:t>结构传输的基本单位是（ </a:t>
            </a:r>
            <a:r>
              <a:rPr lang="en-US" altLang="zh-CN" sz="3200" b="1" dirty="0">
                <a:solidFill>
                  <a:schemeClr val="tx1"/>
                </a:solidFill>
              </a:rPr>
              <a:t>C </a:t>
            </a:r>
            <a:r>
              <a:rPr lang="zh-CN" altLang="en-US" sz="3200" b="1" dirty="0">
                <a:solidFill>
                  <a:schemeClr val="tx1"/>
                </a:solidFill>
              </a:rPr>
              <a:t>）</a:t>
            </a:r>
            <a:endParaRPr lang="zh-CN" altLang="en-US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    A.</a:t>
            </a:r>
            <a:r>
              <a:rPr lang="zh-CN" altLang="en-US" sz="3200" b="1" dirty="0">
                <a:solidFill>
                  <a:schemeClr val="tx1"/>
                </a:solidFill>
              </a:rPr>
              <a:t>字</a:t>
            </a:r>
            <a:r>
              <a:rPr lang="en-US" altLang="zh-CN" sz="3200" b="1" dirty="0">
                <a:solidFill>
                  <a:schemeClr val="tx1"/>
                </a:solidFill>
              </a:rPr>
              <a:t>                       B.</a:t>
            </a:r>
            <a:r>
              <a:rPr lang="zh-CN" altLang="en-US" sz="3200" b="1" dirty="0">
                <a:sym typeface="+mn-ea"/>
              </a:rPr>
              <a:t>字节</a:t>
            </a:r>
            <a:r>
              <a:rPr lang="en-US" altLang="zh-CN" sz="3200" b="1" dirty="0">
                <a:solidFill>
                  <a:schemeClr val="tx1"/>
                </a:solidFill>
              </a:rPr>
              <a:t>	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    </a:t>
            </a:r>
            <a:r>
              <a:rPr lang="en-US" altLang="zh-CN" sz="3200" b="1" dirty="0">
                <a:sym typeface="+mn-ea"/>
              </a:rPr>
              <a:t>C.</a:t>
            </a:r>
            <a:r>
              <a:rPr lang="zh-CN" altLang="en-US" sz="3200" b="1" dirty="0">
                <a:sym typeface="+mn-ea"/>
              </a:rPr>
              <a:t>块</a:t>
            </a:r>
            <a:r>
              <a:rPr lang="en-US" altLang="zh-CN" sz="3200" b="1" dirty="0">
                <a:sym typeface="+mn-ea"/>
              </a:rPr>
              <a:t>                        D.</a:t>
            </a:r>
            <a:r>
              <a:rPr lang="zh-CN" altLang="en-US" sz="3200" b="1" dirty="0">
                <a:sym typeface="+mn-ea"/>
              </a:rPr>
              <a:t>页</a:t>
            </a:r>
            <a:endParaRPr lang="zh-CN" altLang="en-US" sz="3200" b="1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6" name="副标题 2"/>
          <p:cNvSpPr>
            <a:spLocks noGrp="1"/>
          </p:cNvSpPr>
          <p:nvPr/>
        </p:nvSpPr>
        <p:spPr>
          <a:xfrm>
            <a:off x="1388745" y="2849245"/>
            <a:ext cx="10340340" cy="30892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800" b="1" dirty="0">
                <a:solidFill>
                  <a:schemeClr val="tx1"/>
                </a:solidFill>
              </a:rPr>
              <a:t>	</a:t>
            </a:r>
            <a:r>
              <a:rPr lang="en-US" sz="3200" b="1" dirty="0">
                <a:sym typeface="+mn-ea"/>
              </a:rPr>
              <a:t>4.</a:t>
            </a:r>
            <a:r>
              <a:rPr lang="zh-CN" altLang="en-US" sz="3200" b="1" dirty="0">
                <a:sym typeface="+mn-ea"/>
              </a:rPr>
              <a:t>主</a:t>
            </a:r>
            <a:r>
              <a:rPr sz="3200" b="1" dirty="0">
                <a:sym typeface="+mn-ea"/>
              </a:rPr>
              <a:t>存储器和CPU之间增加Cache的目的是(</a:t>
            </a:r>
            <a:r>
              <a:rPr lang="x-none" sz="3200" b="1" dirty="0">
                <a:sym typeface="+mn-ea"/>
              </a:rPr>
              <a:t>A</a:t>
            </a:r>
            <a:r>
              <a:rPr sz="3200" b="1" dirty="0">
                <a:sym typeface="+mn-ea"/>
              </a:rPr>
              <a:t>  )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lang="en-US" sz="3200" b="1" dirty="0">
                <a:sym typeface="+mn-ea"/>
              </a:rPr>
              <a:t>	    </a:t>
            </a:r>
            <a:r>
              <a:rPr sz="3200" b="1" dirty="0">
                <a:sym typeface="+mn-ea"/>
              </a:rPr>
              <a:t>A</a:t>
            </a:r>
            <a:r>
              <a:rPr lang="en-US" sz="3200" b="1" dirty="0">
                <a:sym typeface="+mn-ea"/>
              </a:rPr>
              <a:t>.</a:t>
            </a:r>
            <a:r>
              <a:rPr sz="3200" b="1" dirty="0">
                <a:sym typeface="+mn-ea"/>
              </a:rPr>
              <a:t>解决CPU和主存之间的速度匹配问题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ym typeface="+mn-ea"/>
              </a:rPr>
              <a:t> </a:t>
            </a:r>
            <a:r>
              <a:rPr lang="en-US" sz="3200" b="1" dirty="0">
                <a:sym typeface="+mn-ea"/>
              </a:rPr>
              <a:t>	    </a:t>
            </a:r>
            <a:r>
              <a:rPr sz="3200" b="1" dirty="0">
                <a:sym typeface="+mn-ea"/>
              </a:rPr>
              <a:t>B</a:t>
            </a:r>
            <a:r>
              <a:rPr lang="en-US" sz="3200" b="1" dirty="0">
                <a:sym typeface="+mn-ea"/>
              </a:rPr>
              <a:t>.</a:t>
            </a:r>
            <a:r>
              <a:rPr sz="3200" b="1" dirty="0">
                <a:sym typeface="+mn-ea"/>
              </a:rPr>
              <a:t>扩大主存储器的容量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lang="en-US" sz="3200" b="1" dirty="0">
                <a:sym typeface="+mn-ea"/>
              </a:rPr>
              <a:t>	    </a:t>
            </a:r>
            <a:r>
              <a:rPr sz="3200" b="1" dirty="0">
                <a:sym typeface="+mn-ea"/>
              </a:rPr>
              <a:t>C</a:t>
            </a:r>
            <a:r>
              <a:rPr lang="en-US" sz="3200" b="1" dirty="0">
                <a:sym typeface="+mn-ea"/>
              </a:rPr>
              <a:t>.</a:t>
            </a:r>
            <a:r>
              <a:rPr sz="3200" b="1" dirty="0">
                <a:sym typeface="+mn-ea"/>
              </a:rPr>
              <a:t>扩大CPU中通用寄存器的数量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lang="en-US" sz="3200" b="1" dirty="0">
                <a:sym typeface="+mn-ea"/>
              </a:rPr>
              <a:t>	    </a:t>
            </a:r>
            <a:r>
              <a:rPr sz="3200" b="1" dirty="0">
                <a:sym typeface="+mn-ea"/>
              </a:rPr>
              <a:t>D</a:t>
            </a:r>
            <a:r>
              <a:rPr lang="en-US" sz="3200" b="1" dirty="0">
                <a:sym typeface="+mn-ea"/>
              </a:rPr>
              <a:t>.</a:t>
            </a:r>
            <a:r>
              <a:rPr sz="3200" b="1" dirty="0">
                <a:sym typeface="+mn-ea"/>
              </a:rPr>
              <a:t>既扩大主存储器的容量也扩大CPU中通</a:t>
            </a:r>
            <a:r>
              <a:rPr lang="en-US" sz="3200" b="1" dirty="0">
                <a:sym typeface="+mn-ea"/>
              </a:rPr>
              <a:t>	        </a:t>
            </a:r>
            <a:r>
              <a:rPr lang="x-none" altLang="en-US" sz="3200" b="1" dirty="0">
                <a:sym typeface="+mn-ea"/>
              </a:rPr>
              <a:t>		</a:t>
            </a:r>
            <a:r>
              <a:rPr sz="3200" b="1" dirty="0">
                <a:sym typeface="+mn-ea"/>
              </a:rPr>
              <a:t>用寄存器的数量</a:t>
            </a:r>
            <a:endParaRPr lang="en-US" altLang="zh-CN" sz="32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83970" y="455295"/>
            <a:ext cx="10285730" cy="5855970"/>
          </a:xfrm>
        </p:spPr>
        <p:txBody>
          <a:bodyPr/>
          <a:lstStyle/>
          <a:p>
            <a:pPr algn="l"/>
            <a:r>
              <a:rPr lang="en-US" altLang="zh-CN" sz="2800" b="1" dirty="0">
                <a:solidFill>
                  <a:schemeClr val="tx1"/>
                </a:solidFill>
              </a:rPr>
              <a:t>	</a:t>
            </a:r>
            <a:r>
              <a:rPr lang="en-US" altLang="zh-CN" sz="3200" b="1" dirty="0">
                <a:solidFill>
                  <a:schemeClr val="tx1"/>
                </a:solidFill>
              </a:rPr>
              <a:t>5.</a:t>
            </a:r>
            <a:r>
              <a:rPr lang="zh-CN" altLang="en-US" sz="3200" b="1" dirty="0">
                <a:solidFill>
                  <a:schemeClr val="tx1"/>
                </a:solidFill>
              </a:rPr>
              <a:t>用</a:t>
            </a:r>
            <a:r>
              <a:rPr lang="en-US" altLang="zh-CN" sz="3200" b="1" dirty="0">
                <a:solidFill>
                  <a:schemeClr val="tx1"/>
                </a:solidFill>
              </a:rPr>
              <a:t>IEEE754</a:t>
            </a:r>
            <a:r>
              <a:rPr lang="zh-CN" altLang="en-US" sz="3200" b="1" dirty="0">
                <a:solidFill>
                  <a:schemeClr val="tx1"/>
                </a:solidFill>
              </a:rPr>
              <a:t>单精度格式表示</a:t>
            </a:r>
            <a:r>
              <a:rPr lang="en-US" altLang="zh-CN" sz="3200" b="1" dirty="0">
                <a:solidFill>
                  <a:schemeClr val="tx1"/>
                </a:solidFill>
              </a:rPr>
              <a:t>-5.75</a:t>
            </a:r>
            <a:r>
              <a:rPr lang="zh-CN" altLang="en-US" sz="3200" b="1" dirty="0">
                <a:solidFill>
                  <a:schemeClr val="tx1"/>
                </a:solidFill>
              </a:rPr>
              <a:t>（     ）</a:t>
            </a:r>
            <a:endParaRPr lang="zh-CN" altLang="en-US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A.</a:t>
            </a:r>
            <a:r>
              <a:rPr lang="zh-CN" altLang="en-US" sz="3200" b="1" dirty="0">
                <a:solidFill>
                  <a:schemeClr val="tx1"/>
                </a:solidFill>
              </a:rPr>
              <a:t>（</a:t>
            </a:r>
            <a:r>
              <a:rPr lang="en-US" altLang="zh-CN" sz="3200" b="1" dirty="0">
                <a:solidFill>
                  <a:schemeClr val="tx1"/>
                </a:solidFill>
              </a:rPr>
              <a:t>40B80000)</a:t>
            </a:r>
            <a:r>
              <a:rPr lang="zh-CN" altLang="en-US" sz="3200" b="1" dirty="0">
                <a:solidFill>
                  <a:schemeClr val="tx1"/>
                </a:solidFill>
              </a:rPr>
              <a:t>     </a:t>
            </a:r>
            <a:r>
              <a:rPr lang="en-US" altLang="zh-CN" sz="3200" b="1" dirty="0">
                <a:solidFill>
                  <a:schemeClr val="tx1"/>
                </a:solidFill>
              </a:rPr>
              <a:t>B.(8138000)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C.</a:t>
            </a:r>
            <a:r>
              <a:rPr lang="zh-CN" altLang="en-US" sz="3200" b="1" dirty="0">
                <a:solidFill>
                  <a:schemeClr val="tx1"/>
                </a:solidFill>
              </a:rPr>
              <a:t>（</a:t>
            </a:r>
            <a:r>
              <a:rPr lang="en-US" altLang="zh-CN" sz="3200" b="1" dirty="0">
                <a:solidFill>
                  <a:schemeClr val="tx1"/>
                </a:solidFill>
              </a:rPr>
              <a:t>C0B80000)     C.(BF38000)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zh-CN" altLang="en-US" sz="3200" b="1">
                <a:sym typeface="+mn-ea"/>
              </a:rPr>
              <a:t>构建存储器层次结构主要有4种技术，靠近处理器的的那层（cache）则由（D）组成。</a:t>
            </a:r>
            <a:endParaRPr lang="zh-CN" altLang="en-US" sz="3200" b="1"/>
          </a:p>
          <a:p>
            <a:pPr algn="l"/>
            <a:r>
              <a:rPr lang="zh-CN" altLang="en-US" sz="3200" b="1">
                <a:sym typeface="+mn-ea"/>
              </a:rPr>
              <a:t>A.ROM </a:t>
            </a:r>
            <a:r>
              <a:rPr lang="x-none" altLang="zh-CN" sz="3200" b="1">
                <a:sym typeface="+mn-ea"/>
              </a:rPr>
              <a:t>	</a:t>
            </a:r>
            <a:r>
              <a:rPr lang="zh-CN" altLang="en-US" sz="3200" b="1">
                <a:sym typeface="+mn-ea"/>
              </a:rPr>
              <a:t>B.FLASH </a:t>
            </a:r>
            <a:r>
              <a:rPr lang="x-none" altLang="zh-CN" sz="3200" b="1">
                <a:sym typeface="+mn-ea"/>
              </a:rPr>
              <a:t>	</a:t>
            </a:r>
            <a:r>
              <a:rPr lang="zh-CN" altLang="en-US" sz="3200" b="1">
                <a:sym typeface="+mn-ea"/>
              </a:rPr>
              <a:t>C.EPROM </a:t>
            </a:r>
            <a:r>
              <a:rPr lang="x-none" altLang="zh-CN" sz="3200" b="1">
                <a:sym typeface="+mn-ea"/>
              </a:rPr>
              <a:t>	</a:t>
            </a:r>
            <a:r>
              <a:rPr lang="zh-CN" altLang="en-US" sz="3200" b="1">
                <a:sym typeface="+mn-ea"/>
              </a:rPr>
              <a:t>D.SRAM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endParaRPr lang="en-US" altLang="zh-CN" sz="32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>
            <a:spLocks noGrp="1"/>
          </p:cNvSpPr>
          <p:nvPr/>
        </p:nvSpPr>
        <p:spPr>
          <a:xfrm>
            <a:off x="908050" y="455295"/>
            <a:ext cx="10934700" cy="5875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800" b="1" dirty="0">
                <a:solidFill>
                  <a:schemeClr val="tx1"/>
                </a:solidFill>
              </a:rPr>
              <a:t>	</a:t>
            </a:r>
            <a:r>
              <a:rPr lang="en-US" sz="3200" b="1" dirty="0">
                <a:solidFill>
                  <a:schemeClr val="tx1"/>
                </a:solidFill>
              </a:rPr>
              <a:t>8.</a:t>
            </a:r>
            <a:r>
              <a:rPr lang="zh-CN" altLang="en-US" sz="3200" b="1" dirty="0">
                <a:solidFill>
                  <a:schemeClr val="tx1"/>
                </a:solidFill>
              </a:rPr>
              <a:t>下列存储器技术中，单位大小价格最低</a:t>
            </a:r>
            <a:r>
              <a:rPr lang="x-none" altLang="zh-CN" sz="3200" b="1" dirty="0">
                <a:solidFill>
                  <a:schemeClr val="tx1"/>
                </a:solidFill>
              </a:rPr>
              <a:t>的</a:t>
            </a:r>
            <a:r>
              <a:rPr lang="zh-CN" altLang="en-US" sz="3200" b="1" dirty="0">
                <a:solidFill>
                  <a:schemeClr val="tx1"/>
                </a:solidFill>
              </a:rPr>
              <a:t>是（）</a:t>
            </a:r>
            <a:endParaRPr lang="zh-CN" altLang="en-US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	A.Flash		B.DRAM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	C.</a:t>
            </a:r>
            <a:r>
              <a:rPr lang="zh-CN" altLang="en-US" sz="3200" b="1" dirty="0">
                <a:solidFill>
                  <a:schemeClr val="tx1"/>
                </a:solidFill>
              </a:rPr>
              <a:t>磁盘</a:t>
            </a:r>
            <a:r>
              <a:rPr lang="en-US" altLang="zh-CN" sz="3200" b="1" dirty="0">
                <a:solidFill>
                  <a:schemeClr val="tx1"/>
                </a:solidFill>
              </a:rPr>
              <a:t>		D.SRAM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en-US" altLang="zh-CN" sz="3200" b="1" dirty="0">
                <a:solidFill>
                  <a:schemeClr val="tx1"/>
                </a:solidFill>
              </a:rPr>
              <a:t>	(256</a:t>
            </a:r>
            <a:r>
              <a:rPr lang="zh-CN" altLang="en-US" sz="3200" b="1" dirty="0">
                <a:solidFill>
                  <a:schemeClr val="tx1"/>
                </a:solidFill>
              </a:rPr>
              <a:t>页</a:t>
            </a:r>
            <a:r>
              <a:rPr lang="en-US" altLang="zh-CN" sz="3200" b="1" dirty="0">
                <a:solidFill>
                  <a:schemeClr val="tx1"/>
                </a:solidFill>
              </a:rPr>
              <a:t>)</a:t>
            </a:r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endParaRPr lang="en-US" altLang="zh-CN" sz="3200" b="1" dirty="0">
              <a:solidFill>
                <a:schemeClr val="tx1"/>
              </a:solidFill>
            </a:endParaRPr>
          </a:p>
          <a:p>
            <a:pPr algn="l"/>
            <a:r>
              <a:rPr lang="en-US" sz="3200" b="1" dirty="0">
                <a:sym typeface="+mn-ea"/>
              </a:rPr>
              <a:t>	1</a:t>
            </a:r>
            <a:r>
              <a:rPr sz="3200" b="1" dirty="0">
                <a:sym typeface="+mn-ea"/>
              </a:rPr>
              <a:t>0.下列哪个部件不是在MIPS实现中必须的数	      	      据通路部件（ D ）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ym typeface="+mn-ea"/>
              </a:rPr>
              <a:t>		A.加法器		</a:t>
            </a:r>
            <a:r>
              <a:rPr lang="en-US" sz="3200" b="1" dirty="0">
                <a:sym typeface="+mn-ea"/>
              </a:rPr>
              <a:t>	</a:t>
            </a:r>
            <a:r>
              <a:rPr sz="3200" b="1" dirty="0">
                <a:sym typeface="+mn-ea"/>
              </a:rPr>
              <a:t>B.寄存器堆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ym typeface="+mn-ea"/>
              </a:rPr>
              <a:t>		C.ALU			D.多选器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endParaRPr lang="en-US" altLang="zh-CN" sz="32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04645" y="318770"/>
            <a:ext cx="10236835" cy="3195955"/>
          </a:xfrm>
        </p:spPr>
        <p:txBody>
          <a:bodyPr>
            <a:normAutofit lnSpcReduction="20000"/>
          </a:bodyPr>
          <a:lstStyle/>
          <a:p>
            <a:pPr algn="l">
              <a:lnSpc>
                <a:spcPct val="110000"/>
              </a:lnSpc>
            </a:pPr>
            <a:r>
              <a:rPr lang="en-US" altLang="zh-CN" sz="2800" b="1" dirty="0">
                <a:solidFill>
                  <a:schemeClr val="tx1"/>
                </a:solidFill>
              </a:rPr>
              <a:t>	</a:t>
            </a:r>
            <a:r>
              <a:rPr sz="3200" b="1" dirty="0">
                <a:solidFill>
                  <a:schemeClr val="tx1"/>
                </a:solidFill>
              </a:rPr>
              <a:t>11.分层存储体系结构中，访问速度由快到慢的顺序是（C）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	    A.Cache、主存、外存  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	    B.</a:t>
            </a:r>
            <a:r>
              <a:rPr sz="3200" b="1" dirty="0">
                <a:sym typeface="+mn-ea"/>
              </a:rPr>
              <a:t>主存、外存 、Cache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	    C.</a:t>
            </a:r>
            <a:r>
              <a:rPr sz="3200" b="1" dirty="0">
                <a:sym typeface="+mn-ea"/>
              </a:rPr>
              <a:t>Cache、内存、外存  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lang="en-US" sz="2800" b="1" dirty="0">
                <a:solidFill>
                  <a:schemeClr val="tx1"/>
                </a:solidFill>
              </a:rPr>
              <a:t>	   </a:t>
            </a:r>
            <a:r>
              <a:rPr sz="3200" b="1" dirty="0">
                <a:solidFill>
                  <a:schemeClr val="tx1"/>
                </a:solidFill>
              </a:rPr>
              <a:t> D.</a:t>
            </a:r>
            <a:r>
              <a:rPr sz="3200" b="1" dirty="0">
                <a:sym typeface="+mn-ea"/>
              </a:rPr>
              <a:t>外存、主存、Cache  </a:t>
            </a:r>
            <a:endParaRPr sz="3200" b="1" dirty="0">
              <a:solidFill>
                <a:schemeClr val="tx1"/>
              </a:solidFill>
            </a:endParaRPr>
          </a:p>
        </p:txBody>
      </p:sp>
      <p:sp>
        <p:nvSpPr>
          <p:cNvPr id="6" name="副标题 2"/>
          <p:cNvSpPr>
            <a:spLocks noGrp="1"/>
          </p:cNvSpPr>
          <p:nvPr/>
        </p:nvSpPr>
        <p:spPr>
          <a:xfrm>
            <a:off x="1545590" y="3578860"/>
            <a:ext cx="9453245" cy="3074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tx1"/>
                </a:solidFill>
              </a:rPr>
              <a:t>	</a:t>
            </a:r>
            <a:r>
              <a:rPr sz="3200" b="1" dirty="0">
                <a:solidFill>
                  <a:schemeClr val="tx1"/>
                </a:solidFill>
              </a:rPr>
              <a:t>1</a:t>
            </a:r>
            <a:r>
              <a:rPr lang="en-US" sz="3200" b="1" dirty="0">
                <a:solidFill>
                  <a:schemeClr val="tx1"/>
                </a:solidFill>
              </a:rPr>
              <a:t>2</a:t>
            </a:r>
            <a:r>
              <a:rPr sz="3200" b="1" dirty="0">
                <a:solidFill>
                  <a:schemeClr val="tx1"/>
                </a:solidFill>
              </a:rPr>
              <a:t>.</a:t>
            </a:r>
            <a:r>
              <a:rPr lang="zh-CN" sz="3200" b="1" dirty="0">
                <a:solidFill>
                  <a:schemeClr val="tx1"/>
                </a:solidFill>
              </a:rPr>
              <a:t>计算机</a:t>
            </a:r>
            <a:r>
              <a:rPr lang="en-US" altLang="zh-CN" sz="3200" b="1" dirty="0">
                <a:solidFill>
                  <a:schemeClr val="tx1"/>
                </a:solidFill>
              </a:rPr>
              <a:t>A</a:t>
            </a:r>
            <a:r>
              <a:rPr lang="zh-CN" altLang="en-US" sz="3200" b="1" dirty="0">
                <a:solidFill>
                  <a:schemeClr val="tx1"/>
                </a:solidFill>
              </a:rPr>
              <a:t>运行一个程序只需要十秒，而计算机</a:t>
            </a:r>
            <a:r>
              <a:rPr lang="en-US" altLang="zh-CN" sz="3200" b="1" dirty="0">
                <a:solidFill>
                  <a:schemeClr val="tx1"/>
                </a:solidFill>
              </a:rPr>
              <a:t>b</a:t>
            </a:r>
            <a:r>
              <a:rPr lang="zh-CN" altLang="en-US" sz="3200" b="1" dirty="0">
                <a:solidFill>
                  <a:schemeClr val="tx1"/>
                </a:solidFill>
              </a:rPr>
              <a:t>运行同样的程序需要八秒。那么计算机</a:t>
            </a:r>
            <a:r>
              <a:rPr lang="en-US" altLang="zh-CN" sz="3200" b="1" dirty="0">
                <a:solidFill>
                  <a:schemeClr val="tx1"/>
                </a:solidFill>
              </a:rPr>
              <a:t>B</a:t>
            </a:r>
            <a:r>
              <a:rPr lang="zh-CN" altLang="en-US" sz="3200" b="1" dirty="0">
                <a:solidFill>
                  <a:schemeClr val="tx1"/>
                </a:solidFill>
              </a:rPr>
              <a:t>比计算机</a:t>
            </a:r>
            <a:r>
              <a:rPr lang="en-US" altLang="zh-CN" sz="3200" b="1" dirty="0">
                <a:solidFill>
                  <a:schemeClr val="tx1"/>
                </a:solidFill>
              </a:rPr>
              <a:t>A</a:t>
            </a:r>
            <a:r>
              <a:rPr lang="zh-CN" altLang="en-US" sz="3200" b="1" dirty="0">
                <a:solidFill>
                  <a:schemeClr val="tx1"/>
                </a:solidFill>
              </a:rPr>
              <a:t>快多少</a:t>
            </a:r>
            <a:r>
              <a:rPr sz="3200" b="1" dirty="0">
                <a:solidFill>
                  <a:schemeClr val="tx1"/>
                </a:solidFill>
              </a:rPr>
              <a:t>（ </a:t>
            </a:r>
            <a:r>
              <a:rPr lang="en-US" sz="3200" b="1" dirty="0">
                <a:solidFill>
                  <a:schemeClr val="tx1"/>
                </a:solidFill>
              </a:rPr>
              <a:t>B</a:t>
            </a:r>
            <a:r>
              <a:rPr sz="3200" b="1" dirty="0">
                <a:solidFill>
                  <a:schemeClr val="tx1"/>
                </a:solidFill>
              </a:rPr>
              <a:t> ）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		A.</a:t>
            </a:r>
            <a:r>
              <a:rPr lang="en-US" sz="3200" b="1" dirty="0">
                <a:solidFill>
                  <a:schemeClr val="tx1"/>
                </a:solidFill>
              </a:rPr>
              <a:t>2</a:t>
            </a:r>
            <a:r>
              <a:rPr lang="zh-CN" altLang="en-US" sz="3200" b="1" dirty="0">
                <a:solidFill>
                  <a:schemeClr val="tx1"/>
                </a:solidFill>
              </a:rPr>
              <a:t>倍</a:t>
            </a:r>
            <a:r>
              <a:rPr sz="3200" b="1" dirty="0">
                <a:solidFill>
                  <a:schemeClr val="tx1"/>
                </a:solidFill>
              </a:rPr>
              <a:t>		</a:t>
            </a:r>
            <a:r>
              <a:rPr lang="en-US" sz="3200" b="1" dirty="0">
                <a:solidFill>
                  <a:schemeClr val="tx1"/>
                </a:solidFill>
              </a:rPr>
              <a:t>	</a:t>
            </a:r>
            <a:r>
              <a:rPr sz="3200" b="1" dirty="0">
                <a:solidFill>
                  <a:schemeClr val="tx1"/>
                </a:solidFill>
              </a:rPr>
              <a:t>B.</a:t>
            </a:r>
            <a:r>
              <a:rPr lang="en-US" sz="3200" b="1" dirty="0">
                <a:solidFill>
                  <a:schemeClr val="tx1"/>
                </a:solidFill>
              </a:rPr>
              <a:t>1.25</a:t>
            </a:r>
            <a:r>
              <a:rPr lang="zh-CN" altLang="en-US" sz="3200" b="1" dirty="0">
                <a:solidFill>
                  <a:schemeClr val="tx1"/>
                </a:solidFill>
              </a:rPr>
              <a:t>倍</a:t>
            </a:r>
            <a:endParaRPr lang="zh-CN" altLang="en-US"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		C.</a:t>
            </a:r>
            <a:r>
              <a:rPr lang="en-US" sz="3200" b="1" dirty="0">
                <a:solidFill>
                  <a:schemeClr val="tx1"/>
                </a:solidFill>
              </a:rPr>
              <a:t>1.5</a:t>
            </a:r>
            <a:r>
              <a:rPr lang="zh-CN" altLang="en-US" sz="3200" b="1" dirty="0">
                <a:solidFill>
                  <a:schemeClr val="tx1"/>
                </a:solidFill>
              </a:rPr>
              <a:t>倍</a:t>
            </a:r>
            <a:r>
              <a:rPr sz="3200" b="1" dirty="0">
                <a:solidFill>
                  <a:schemeClr val="tx1"/>
                </a:solidFill>
              </a:rPr>
              <a:t>			D.</a:t>
            </a:r>
            <a:r>
              <a:rPr lang="en-US" sz="3200" b="1" dirty="0">
                <a:solidFill>
                  <a:schemeClr val="tx1"/>
                </a:solidFill>
              </a:rPr>
              <a:t>3</a:t>
            </a:r>
            <a:r>
              <a:rPr lang="zh-CN" altLang="en-US" sz="3200" b="1" dirty="0">
                <a:solidFill>
                  <a:schemeClr val="tx1"/>
                </a:solidFill>
              </a:rPr>
              <a:t>倍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23010" y="683895"/>
            <a:ext cx="10236200" cy="2586990"/>
          </a:xfrm>
        </p:spPr>
        <p:txBody>
          <a:bodyPr>
            <a:normAutofit/>
          </a:bodyPr>
          <a:lstStyle/>
          <a:p>
            <a:pPr algn="l"/>
            <a:r>
              <a:rPr lang="en-US" altLang="zh-CN" sz="2800" b="1" dirty="0">
                <a:solidFill>
                  <a:schemeClr val="tx1"/>
                </a:solidFill>
              </a:rPr>
              <a:t>	</a:t>
            </a:r>
            <a:r>
              <a:rPr sz="3200" b="1" dirty="0">
                <a:solidFill>
                  <a:schemeClr val="tx1"/>
                </a:solidFill>
              </a:rPr>
              <a:t>13.中央处理器（CPU）包含（ C ）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	        A.运算器		B.控制器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	        C.运算器、控制器、cache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r>
              <a:rPr sz="3200" b="1" dirty="0">
                <a:solidFill>
                  <a:schemeClr val="tx1"/>
                </a:solidFill>
              </a:rPr>
              <a:t>	        D.运算器、控制器和主存储器</a:t>
            </a:r>
            <a:endParaRPr sz="3200" b="1" dirty="0">
              <a:solidFill>
                <a:schemeClr val="tx1"/>
              </a:solidFill>
            </a:endParaRPr>
          </a:p>
        </p:txBody>
      </p:sp>
      <p:sp>
        <p:nvSpPr>
          <p:cNvPr id="6" name="副标题 2"/>
          <p:cNvSpPr>
            <a:spLocks noGrp="1"/>
          </p:cNvSpPr>
          <p:nvPr/>
        </p:nvSpPr>
        <p:spPr>
          <a:xfrm>
            <a:off x="1223010" y="3133090"/>
            <a:ext cx="10016490" cy="3319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en-US" sz="2800" b="1" dirty="0">
                <a:solidFill>
                  <a:schemeClr val="tx1"/>
                </a:solidFill>
              </a:rPr>
              <a:t>	</a:t>
            </a:r>
            <a:r>
              <a:rPr sz="3200" b="1" dirty="0">
                <a:solidFill>
                  <a:schemeClr val="tx1"/>
                </a:solidFill>
              </a:rPr>
              <a:t>1</a:t>
            </a:r>
            <a:r>
              <a:rPr lang="en-US" sz="3200" b="1" dirty="0">
                <a:solidFill>
                  <a:schemeClr val="tx1"/>
                </a:solidFill>
              </a:rPr>
              <a:t>4</a:t>
            </a:r>
            <a:r>
              <a:rPr sz="3200" b="1" dirty="0">
                <a:solidFill>
                  <a:schemeClr val="tx1"/>
                </a:solidFill>
              </a:rPr>
              <a:t>.从程序员的角度来看，硬件多线程就是一个和_______相关的概念，允许多个线程以重叠的方式共享一个处理器的功能单元，以有效地利用硬件资源。（D）</a:t>
            </a:r>
            <a:endParaRPr sz="3200" b="1" dirty="0">
              <a:solidFill>
                <a:schemeClr val="tx1"/>
              </a:solidFill>
            </a:endParaRPr>
          </a:p>
          <a:p>
            <a:pPr algn="l">
              <a:lnSpc>
                <a:spcPct val="100000"/>
              </a:lnSpc>
            </a:pPr>
            <a:r>
              <a:rPr sz="3200" b="1" dirty="0">
                <a:solidFill>
                  <a:schemeClr val="tx1"/>
                </a:solidFill>
              </a:rPr>
              <a:t>	        A.SISD   			B.SPMD </a:t>
            </a:r>
            <a:endParaRPr sz="3200" b="1" dirty="0">
              <a:solidFill>
                <a:schemeClr val="tx1"/>
              </a:solidFill>
            </a:endParaRPr>
          </a:p>
          <a:p>
            <a:pPr algn="l">
              <a:lnSpc>
                <a:spcPct val="100000"/>
              </a:lnSpc>
            </a:pPr>
            <a:r>
              <a:rPr sz="3200" b="1" dirty="0">
                <a:solidFill>
                  <a:schemeClr val="tx1"/>
                </a:solidFill>
              </a:rPr>
              <a:t>	        C.SIMD 			D.MIMD</a:t>
            </a:r>
            <a:endParaRPr sz="3200" b="1" dirty="0">
              <a:solidFill>
                <a:schemeClr val="tx1"/>
              </a:solidFill>
            </a:endParaRPr>
          </a:p>
          <a:p>
            <a:pPr algn="l"/>
            <a:endParaRPr sz="2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0170" y="320040"/>
            <a:ext cx="12082145" cy="5859145"/>
          </a:xfrm>
        </p:spPr>
        <p:txBody>
          <a:bodyPr/>
          <a:p>
            <a:r>
              <a:rPr lang="zh-CN" altLang="en-US" sz="4000" b="1">
                <a:sym typeface="+mn-ea"/>
              </a:rPr>
              <a:t>q:硬件多线程有哪些实现方式？它们分别在什么时候进行线程切换？</a:t>
            </a:r>
            <a:endParaRPr lang="zh-CN" altLang="en-US" sz="4000" b="1"/>
          </a:p>
          <a:p>
            <a:endParaRPr lang="zh-CN" altLang="en-US" sz="4000" b="1">
              <a:sym typeface="+mn-ea"/>
            </a:endParaRPr>
          </a:p>
          <a:p>
            <a:endParaRPr lang="zh-CN" altLang="en-US" sz="4000" b="1">
              <a:sym typeface="+mn-ea"/>
            </a:endParaRPr>
          </a:p>
          <a:p>
            <a:endParaRPr lang="zh-CN" altLang="en-US" sz="4000" b="1">
              <a:sym typeface="+mn-ea"/>
            </a:endParaRPr>
          </a:p>
          <a:p>
            <a:endParaRPr lang="zh-CN" altLang="en-US" sz="4000" b="1">
              <a:sym typeface="+mn-ea"/>
            </a:endParaRPr>
          </a:p>
          <a:p>
            <a:r>
              <a:rPr lang="zh-CN" altLang="en-US" sz="4000" b="1">
                <a:sym typeface="+mn-ea"/>
              </a:rPr>
              <a:t>a:细粒度多线程:每条指令执行以后都进行指令切换</a:t>
            </a:r>
            <a:endParaRPr lang="zh-CN" altLang="en-US" sz="4000" b="1"/>
          </a:p>
          <a:p>
            <a:r>
              <a:rPr lang="zh-CN" altLang="en-US" sz="4000" b="1">
                <a:sym typeface="+mn-ea"/>
              </a:rPr>
              <a:t>   粗粒度多线程:仅在一些重要事件(如最后一级缓存缺失)之后进行线程切换</a:t>
            </a:r>
            <a:endParaRPr lang="zh-CN" altLang="en-US" sz="4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630" y="269875"/>
            <a:ext cx="11206480" cy="5936615"/>
          </a:xfrm>
        </p:spPr>
        <p:txBody>
          <a:bodyPr>
            <a:noAutofit/>
          </a:bodyPr>
          <a:p>
            <a:r>
              <a:rPr lang="zh-CN" altLang="en-US" sz="4000" b="1"/>
              <a:t>简答题：</a:t>
            </a:r>
            <a:endParaRPr lang="zh-CN" altLang="en-US" sz="4000" b="1"/>
          </a:p>
          <a:p>
            <a:r>
              <a:rPr lang="zh-CN" altLang="en-US" sz="4000" b="1"/>
              <a:t>1.计算机的性能由哪三个关键因素决定？</a:t>
            </a:r>
            <a:endParaRPr lang="zh-CN" altLang="en-US" sz="4000" b="1"/>
          </a:p>
          <a:p>
            <a:pPr lvl="1"/>
            <a:r>
              <a:rPr lang="zh-CN" altLang="en-US" sz="4000" b="1"/>
              <a:t>指令数目、时钟周期长度和每条指令所需时钟周期数。</a:t>
            </a:r>
            <a:endParaRPr lang="zh-CN" altLang="en-US" sz="4000" b="1"/>
          </a:p>
          <a:p>
            <a:endParaRPr lang="zh-CN" altLang="en-US" sz="4000" b="1"/>
          </a:p>
          <a:p>
            <a:endParaRPr lang="zh-CN" altLang="en-US" sz="4000" b="1"/>
          </a:p>
          <a:p>
            <a:r>
              <a:rPr lang="zh-CN" altLang="en-US" sz="4000" b="1"/>
              <a:t>2.硬件设计四条基本原则：</a:t>
            </a:r>
            <a:endParaRPr lang="zh-CN" altLang="en-US" sz="4000" b="1"/>
          </a:p>
          <a:p>
            <a:pPr lvl="1"/>
            <a:r>
              <a:rPr lang="zh-CN" altLang="en-US" sz="4000" b="1"/>
              <a:t>    简单源于规整、越少越快、加速执行常用操作、优秀的设计需要</a:t>
            </a:r>
            <a:r>
              <a:rPr lang="x-none" altLang="zh-CN" sz="4000" b="1"/>
              <a:t>适宜</a:t>
            </a:r>
            <a:r>
              <a:rPr lang="zh-CN" altLang="en-US" sz="4000" b="1"/>
              <a:t>的折中方案</a:t>
            </a:r>
            <a:endParaRPr lang="zh-CN" altLang="en-US" sz="40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4876</Words>
  <Application>Kingsoft Office WPP</Application>
  <PresentationFormat>宽屏</PresentationFormat>
  <Paragraphs>617</Paragraphs>
  <Slides>25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6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liuhaoming</cp:lastModifiedBy>
  <cp:revision>41</cp:revision>
  <dcterms:created xsi:type="dcterms:W3CDTF">2016-12-12T04:40:46Z</dcterms:created>
  <dcterms:modified xsi:type="dcterms:W3CDTF">2016-12-12T04:40:46Z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2052-10.1.0.5672</vt:lpwstr>
  </property>
</Properties>
</file>

<file path=docProps/thumbnail.jpeg>
</file>